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2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  <p:sldMasterId id="2147483655" r:id="rId4"/>
    <p:sldMasterId id="2147483672" r:id="rId5"/>
  </p:sldMasterIdLst>
  <p:notesMasterIdLst>
    <p:notesMasterId r:id="rId18"/>
  </p:notesMasterIdLst>
  <p:sldIdLst>
    <p:sldId id="423" r:id="rId6"/>
    <p:sldId id="257" r:id="rId7"/>
    <p:sldId id="424" r:id="rId8"/>
    <p:sldId id="425" r:id="rId9"/>
    <p:sldId id="426" r:id="rId10"/>
    <p:sldId id="427" r:id="rId11"/>
    <p:sldId id="428" r:id="rId12"/>
    <p:sldId id="429" r:id="rId13"/>
    <p:sldId id="433" r:id="rId14"/>
    <p:sldId id="441" r:id="rId15"/>
    <p:sldId id="431" r:id="rId16"/>
    <p:sldId id="432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970"/>
    <a:srgbClr val="E36846"/>
    <a:srgbClr val="46AA98"/>
    <a:srgbClr val="346FC2"/>
    <a:srgbClr val="BFBFBF"/>
    <a:srgbClr val="282A2E"/>
    <a:srgbClr val="FFD7AC"/>
    <a:srgbClr val="A1DCBC"/>
    <a:srgbClr val="578C7B"/>
    <a:srgbClr val="7DB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4.3478828356840499E-2"/>
          <c:w val="0.93250172245899565"/>
          <c:h val="0.85101283193581889"/>
        </c:manualLayout>
      </c:layout>
      <c:areaChart>
        <c:grouping val="stacked"/>
        <c:varyColors val="0"/>
        <c:ser>
          <c:idx val="5"/>
          <c:order val="4"/>
          <c:tx>
            <c:strRef>
              <c:f>Лист1!$F$1</c:f>
              <c:strCache>
                <c:ptCount val="1"/>
                <c:pt idx="0">
                  <c:v>Все товары и услуги2</c:v>
                </c:pt>
              </c:strCache>
            </c:strRef>
          </c:tx>
          <c:spPr>
            <a:solidFill>
              <a:srgbClr val="BFBFBF"/>
            </a:solidFill>
            <a:ln>
              <a:solidFill>
                <a:srgbClr val="BFBFBF"/>
              </a:solidFill>
            </a:ln>
            <a:effectLst/>
          </c:spPr>
          <c:cat>
            <c:strRef>
              <c:f>Лист1!$A$2:$A$19</c:f>
              <c:strCache>
                <c:ptCount val="18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</c:v>
                </c:pt>
                <c:pt idx="14">
                  <c:v>Март</c:v>
                </c:pt>
                <c:pt idx="15">
                  <c:v>Апрель</c:v>
                </c:pt>
                <c:pt idx="16">
                  <c:v>Май </c:v>
                </c:pt>
                <c:pt idx="17">
                  <c:v>Июнь</c:v>
                </c:pt>
              </c:strCache>
            </c:strRef>
          </c:cat>
          <c:val>
            <c:numRef>
              <c:f>Лист1!$F$2:$F$19</c:f>
              <c:numCache>
                <c:formatCode>0.00</c:formatCode>
                <c:ptCount val="18"/>
                <c:pt idx="0">
                  <c:v>100.59</c:v>
                </c:pt>
                <c:pt idx="1">
                  <c:v>99.98</c:v>
                </c:pt>
                <c:pt idx="2">
                  <c:v>100.04</c:v>
                </c:pt>
                <c:pt idx="3">
                  <c:v>100.37</c:v>
                </c:pt>
                <c:pt idx="4">
                  <c:v>100.38</c:v>
                </c:pt>
                <c:pt idx="5">
                  <c:v>100.29</c:v>
                </c:pt>
                <c:pt idx="6">
                  <c:v>100.74</c:v>
                </c:pt>
                <c:pt idx="7">
                  <c:v>100.53</c:v>
                </c:pt>
                <c:pt idx="8">
                  <c:v>102.05</c:v>
                </c:pt>
                <c:pt idx="9">
                  <c:v>100.97</c:v>
                </c:pt>
                <c:pt idx="10">
                  <c:v>101.12</c:v>
                </c:pt>
                <c:pt idx="11">
                  <c:v>100.17</c:v>
                </c:pt>
                <c:pt idx="12">
                  <c:v>100.56</c:v>
                </c:pt>
                <c:pt idx="13">
                  <c:v>100.76</c:v>
                </c:pt>
                <c:pt idx="14">
                  <c:v>100.18</c:v>
                </c:pt>
                <c:pt idx="15">
                  <c:v>100.12</c:v>
                </c:pt>
                <c:pt idx="16" formatCode="General">
                  <c:v>100.42</c:v>
                </c:pt>
                <c:pt idx="17" formatCode="General">
                  <c:v>100.36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C2-4ACA-9988-B60269AFE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6792320"/>
        <c:axId val="26793856"/>
      </c:area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Услуги</c:v>
                </c:pt>
              </c:strCache>
            </c:strRef>
          </c:tx>
          <c:spPr>
            <a:ln w="28575" cap="rnd">
              <a:solidFill>
                <a:srgbClr val="346FC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Лист1!$A$2:$A$19</c:f>
              <c:strCache>
                <c:ptCount val="18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</c:v>
                </c:pt>
                <c:pt idx="14">
                  <c:v>Март</c:v>
                </c:pt>
                <c:pt idx="15">
                  <c:v>Апрель</c:v>
                </c:pt>
                <c:pt idx="16">
                  <c:v>Май </c:v>
                </c:pt>
                <c:pt idx="17">
                  <c:v>Июнь</c:v>
                </c:pt>
              </c:strCache>
            </c:strRef>
          </c:cat>
          <c:val>
            <c:numRef>
              <c:f>Лист1!$B$2:$B$19</c:f>
              <c:numCache>
                <c:formatCode>0.00</c:formatCode>
                <c:ptCount val="18"/>
                <c:pt idx="0">
                  <c:v>101.76</c:v>
                </c:pt>
                <c:pt idx="1">
                  <c:v>100.49</c:v>
                </c:pt>
                <c:pt idx="2">
                  <c:v>101.04</c:v>
                </c:pt>
                <c:pt idx="3">
                  <c:v>100.36</c:v>
                </c:pt>
                <c:pt idx="4">
                  <c:v>100.42</c:v>
                </c:pt>
                <c:pt idx="5">
                  <c:v>100.63</c:v>
                </c:pt>
                <c:pt idx="6">
                  <c:v>100.21</c:v>
                </c:pt>
                <c:pt idx="7">
                  <c:v>99.89</c:v>
                </c:pt>
                <c:pt idx="8">
                  <c:v>101.06</c:v>
                </c:pt>
                <c:pt idx="9">
                  <c:v>99.86</c:v>
                </c:pt>
                <c:pt idx="10">
                  <c:v>100.42</c:v>
                </c:pt>
                <c:pt idx="11">
                  <c:v>100.25</c:v>
                </c:pt>
                <c:pt idx="12">
                  <c:v>100.64</c:v>
                </c:pt>
                <c:pt idx="13">
                  <c:v>100.83</c:v>
                </c:pt>
                <c:pt idx="14">
                  <c:v>100.3</c:v>
                </c:pt>
                <c:pt idx="15">
                  <c:v>100.56</c:v>
                </c:pt>
                <c:pt idx="16" formatCode="General">
                  <c:v>100.21</c:v>
                </c:pt>
                <c:pt idx="17" formatCode="General">
                  <c:v>100.64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1F0-4C18-95FD-33BA3FB8C64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Продовольственные товары</c:v>
                </c:pt>
              </c:strCache>
            </c:strRef>
          </c:tx>
          <c:spPr>
            <a:ln w="28575" cap="rnd">
              <a:solidFill>
                <a:srgbClr val="363194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Лист1!$A$2:$A$19</c:f>
              <c:strCache>
                <c:ptCount val="18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</c:v>
                </c:pt>
                <c:pt idx="14">
                  <c:v>Март</c:v>
                </c:pt>
                <c:pt idx="15">
                  <c:v>Апрель</c:v>
                </c:pt>
                <c:pt idx="16">
                  <c:v>Май </c:v>
                </c:pt>
                <c:pt idx="17">
                  <c:v>Июнь</c:v>
                </c:pt>
              </c:strCache>
            </c:strRef>
          </c:cat>
          <c:val>
            <c:numRef>
              <c:f>Лист1!$C$2:$C$19</c:f>
              <c:numCache>
                <c:formatCode>0.00</c:formatCode>
                <c:ptCount val="18"/>
                <c:pt idx="0">
                  <c:v>100.2</c:v>
                </c:pt>
                <c:pt idx="1">
                  <c:v>99.71</c:v>
                </c:pt>
                <c:pt idx="2">
                  <c:v>100.28</c:v>
                </c:pt>
                <c:pt idx="3">
                  <c:v>99.74</c:v>
                </c:pt>
                <c:pt idx="4">
                  <c:v>100.37</c:v>
                </c:pt>
                <c:pt idx="5">
                  <c:v>100.05</c:v>
                </c:pt>
                <c:pt idx="6">
                  <c:v>100.69</c:v>
                </c:pt>
                <c:pt idx="7">
                  <c:v>100.6</c:v>
                </c:pt>
                <c:pt idx="8">
                  <c:v>100.84</c:v>
                </c:pt>
                <c:pt idx="9">
                  <c:v>101.29</c:v>
                </c:pt>
                <c:pt idx="10">
                  <c:v>101.71</c:v>
                </c:pt>
                <c:pt idx="11">
                  <c:v>100.62</c:v>
                </c:pt>
                <c:pt idx="12">
                  <c:v>101.07</c:v>
                </c:pt>
                <c:pt idx="13">
                  <c:v>101.32</c:v>
                </c:pt>
                <c:pt idx="14">
                  <c:v>100.26</c:v>
                </c:pt>
                <c:pt idx="15">
                  <c:v>100.01</c:v>
                </c:pt>
                <c:pt idx="16" formatCode="General">
                  <c:v>100.58</c:v>
                </c:pt>
                <c:pt idx="17" formatCode="General">
                  <c:v>100.36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FC2-4ACA-9988-B60269AFEAA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Непродовольственные товары</c:v>
                </c:pt>
              </c:strCache>
            </c:strRef>
          </c:tx>
          <c:spPr>
            <a:ln w="28575" cap="rnd">
              <a:solidFill>
                <a:srgbClr val="7DBBFC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Лист1!$A$2:$A$19</c:f>
              <c:strCache>
                <c:ptCount val="18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</c:v>
                </c:pt>
                <c:pt idx="14">
                  <c:v>Март</c:v>
                </c:pt>
                <c:pt idx="15">
                  <c:v>Апрель</c:v>
                </c:pt>
                <c:pt idx="16">
                  <c:v>Май </c:v>
                </c:pt>
                <c:pt idx="17">
                  <c:v>Июнь</c:v>
                </c:pt>
              </c:strCache>
            </c:strRef>
          </c:cat>
          <c:val>
            <c:numRef>
              <c:f>Лист1!$D$2:$D$19</c:f>
              <c:numCache>
                <c:formatCode>0.00</c:formatCode>
                <c:ptCount val="18"/>
                <c:pt idx="0">
                  <c:v>100.27</c:v>
                </c:pt>
                <c:pt idx="1">
                  <c:v>99.92</c:v>
                </c:pt>
                <c:pt idx="2">
                  <c:v>99.15</c:v>
                </c:pt>
                <c:pt idx="3">
                  <c:v>101.03</c:v>
                </c:pt>
                <c:pt idx="4">
                  <c:v>100.37</c:v>
                </c:pt>
                <c:pt idx="5">
                  <c:v>100.32</c:v>
                </c:pt>
                <c:pt idx="6">
                  <c:v>101.13</c:v>
                </c:pt>
                <c:pt idx="7">
                  <c:v>100.88</c:v>
                </c:pt>
                <c:pt idx="8">
                  <c:v>103.91</c:v>
                </c:pt>
                <c:pt idx="9">
                  <c:v>101.36</c:v>
                </c:pt>
                <c:pt idx="10">
                  <c:v>100.99</c:v>
                </c:pt>
                <c:pt idx="11">
                  <c:v>99.67</c:v>
                </c:pt>
                <c:pt idx="12">
                  <c:v>99.97</c:v>
                </c:pt>
                <c:pt idx="13">
                  <c:v>100.12</c:v>
                </c:pt>
                <c:pt idx="14">
                  <c:v>99.99</c:v>
                </c:pt>
                <c:pt idx="15">
                  <c:v>99.9</c:v>
                </c:pt>
                <c:pt idx="16" formatCode="General">
                  <c:v>100.4</c:v>
                </c:pt>
                <c:pt idx="17" formatCode="General">
                  <c:v>100.15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FC2-4ACA-9988-B60269AFEAA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Услуги</c:v>
                </c:pt>
              </c:strCache>
            </c:strRef>
          </c:tx>
          <c:spPr>
            <a:ln w="28575" cap="rnd">
              <a:solidFill>
                <a:srgbClr val="346FC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Лист1!$A$2:$A$19</c:f>
              <c:strCache>
                <c:ptCount val="18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Январь</c:v>
                </c:pt>
                <c:pt idx="13">
                  <c:v>Февраль</c:v>
                </c:pt>
                <c:pt idx="14">
                  <c:v>Март</c:v>
                </c:pt>
                <c:pt idx="15">
                  <c:v>Апрель</c:v>
                </c:pt>
                <c:pt idx="16">
                  <c:v>Май </c:v>
                </c:pt>
                <c:pt idx="17">
                  <c:v>Июнь</c:v>
                </c:pt>
              </c:strCache>
            </c:strRef>
          </c:cat>
          <c:val>
            <c:numRef>
              <c:f>Лист1!$E$2:$E$19</c:f>
              <c:numCache>
                <c:formatCode>0.00</c:formatCode>
                <c:ptCount val="18"/>
                <c:pt idx="0">
                  <c:v>101.76</c:v>
                </c:pt>
                <c:pt idx="1">
                  <c:v>100.49</c:v>
                </c:pt>
                <c:pt idx="2">
                  <c:v>101.04</c:v>
                </c:pt>
                <c:pt idx="3">
                  <c:v>100.36</c:v>
                </c:pt>
                <c:pt idx="4">
                  <c:v>100.42</c:v>
                </c:pt>
                <c:pt idx="5">
                  <c:v>100.63</c:v>
                </c:pt>
                <c:pt idx="6">
                  <c:v>100.21</c:v>
                </c:pt>
                <c:pt idx="7">
                  <c:v>99.89</c:v>
                </c:pt>
                <c:pt idx="8">
                  <c:v>101.06</c:v>
                </c:pt>
                <c:pt idx="9">
                  <c:v>99.86</c:v>
                </c:pt>
                <c:pt idx="10">
                  <c:v>100.42</c:v>
                </c:pt>
                <c:pt idx="11">
                  <c:v>100.25</c:v>
                </c:pt>
                <c:pt idx="12">
                  <c:v>100.64</c:v>
                </c:pt>
                <c:pt idx="13">
                  <c:v>100.83</c:v>
                </c:pt>
                <c:pt idx="14">
                  <c:v>100.3</c:v>
                </c:pt>
                <c:pt idx="15">
                  <c:v>100.56</c:v>
                </c:pt>
                <c:pt idx="16" formatCode="General">
                  <c:v>100.21</c:v>
                </c:pt>
                <c:pt idx="17" formatCode="General">
                  <c:v>100.64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FC2-4ACA-9988-B60269AFEA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792320"/>
        <c:axId val="26793856"/>
      </c:lineChart>
      <c:catAx>
        <c:axId val="26792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rgbClr val="BFBFBF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93856"/>
        <c:crosses val="autoZero"/>
        <c:auto val="1"/>
        <c:lblAlgn val="ctr"/>
        <c:lblOffset val="100"/>
        <c:noMultiLvlLbl val="0"/>
      </c:catAx>
      <c:valAx>
        <c:axId val="26793856"/>
        <c:scaling>
          <c:orientation val="minMax"/>
          <c:min val="99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 w="12700">
            <a:solidFill>
              <a:srgbClr val="BFBFBF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792320"/>
        <c:crossesAt val="1"/>
        <c:crossBetween val="between"/>
        <c:majorUnit val="1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08275721471256E-2"/>
          <c:y val="8.1703161249340975E-2"/>
          <c:w val="0.98428590738884991"/>
          <c:h val="0.61103885002234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100,35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101,05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3.938639630228267E-3"/>
                  <c:y val="-2.076475156422891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104,79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7.1694849074376598E-5"/>
                  <c:y val="7.898445203054105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7.6119095316402234E-4"/>
                  <c:y val="5.25868702140203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19529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1.1229741915702216E-3"/>
                  <c:y val="1.052768559820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2375633947916611E-3"/>
                  <c:y val="7.8984452030541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2604812354359489E-3"/>
                  <c:y val="6.1625979675099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456571672432869E-4"/>
                  <c:y val="5.3500474022201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Продовольственные товары</c:v>
                </c:pt>
                <c:pt idx="1">
                  <c:v>Непродовольственные товары</c:v>
                </c:pt>
                <c:pt idx="2">
                  <c:v>Услуги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100.35</c:v>
                </c:pt>
                <c:pt idx="1">
                  <c:v>101.05</c:v>
                </c:pt>
                <c:pt idx="2">
                  <c:v>104.79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solidFill>
              <a:srgbClr val="346FC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631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rgbClr val="3631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rgbClr val="3631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0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-2.8534628814793408E-17"/>
                  <c:y val="7.857405212573746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-5.7069257629586816E-17"/>
                  <c:y val="5.2382701417158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0"/>
                  <c:y val="7.888149763044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2.0069655528922358E-3"/>
                  <c:y val="7.85740521257373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-1.1413851525917363E-16"/>
                  <c:y val="1.05175802739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1.5330442172159149E-3"/>
                  <c:y val="7.8984452030541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0"/>
                  <c:y val="5.2382701417158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2.0099068800338055E-5"/>
                  <c:y val="7.4309192813505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1.187506003871137E-3"/>
                  <c:y val="-2.056505673727126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36319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380948210939276E-2"/>
                      <c:h val="4.70004819620992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9.4987212086171651E-4"/>
                  <c:y val="-7.0511446960761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36319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5C4D9A0-D8A3-4189-9B6F-441C4A38BF08}" type="VALUE">
                      <a:rPr lang="en-US">
                        <a:solidFill>
                          <a:srgbClr val="363194"/>
                        </a:solidFill>
                      </a:rPr>
                      <a:pPr>
                        <a:defRPr b="1">
                          <a:solidFill>
                            <a:srgbClr val="363194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36319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7.581096774153631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1.3453978636037239E-4"/>
                  <c:y val="5.2382701417158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363194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Продовольственные товары</c:v>
                </c:pt>
                <c:pt idx="1">
                  <c:v>Непродовольственные товары</c:v>
                </c:pt>
                <c:pt idx="2">
                  <c:v>Услуги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103.65</c:v>
                </c:pt>
                <c:pt idx="1">
                  <c:v>100.53</c:v>
                </c:pt>
                <c:pt idx="2">
                  <c:v>103.22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6606592"/>
        <c:axId val="54014720"/>
      </c:barChart>
      <c:catAx>
        <c:axId val="2660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4014720"/>
        <c:crosses val="autoZero"/>
        <c:auto val="1"/>
        <c:lblAlgn val="ctr"/>
        <c:lblOffset val="100"/>
        <c:noMultiLvlLbl val="0"/>
      </c:catAx>
      <c:valAx>
        <c:axId val="54014720"/>
        <c:scaling>
          <c:orientation val="minMax"/>
          <c:max val="105"/>
          <c:min val="93"/>
        </c:scaling>
        <c:delete val="1"/>
        <c:axPos val="l"/>
        <c:numFmt formatCode="General" sourceLinked="1"/>
        <c:majorTickMark val="out"/>
        <c:minorTickMark val="none"/>
        <c:tickLblPos val="nextTo"/>
        <c:crossAx val="2660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800638042332E-2"/>
          <c:y val="7.823642242782855E-2"/>
          <c:w val="0.98428590738884991"/>
          <c:h val="0.392144219854250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101,64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2375633947916611E-3"/>
                  <c:y val="7.89844520305411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1.1917277135029712E-3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97,25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-7.6119095316402234E-4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94,28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-1.1229741915702216E-3"/>
                  <c:y val="1.05276855982011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103,44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1.3456571672432869E-4"/>
                  <c:y val="5.35004740222016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101,15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-1.2604812354359489E-3"/>
                  <c:y val="6.16259796750995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100,54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98,89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7.1694849074319529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100,35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99,96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103,04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4847574299761924E-3"/>
                  <c:y val="7.918862082740332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99,71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7.1694849074376598E-5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102,93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Молоко питьевое</c:v>
                </c:pt>
                <c:pt idx="1">
                  <c:v>Соль, соус, специи, концентраты</c:v>
                </c:pt>
                <c:pt idx="2">
                  <c:v>Масло и жиры</c:v>
                </c:pt>
                <c:pt idx="3">
                  <c:v>Сахар</c:v>
                </c:pt>
                <c:pt idx="4">
                  <c:v>Хлеб и хлебобулочные изделия</c:v>
                </c:pt>
                <c:pt idx="5">
                  <c:v>Сыр</c:v>
                </c:pt>
                <c:pt idx="6">
                  <c:v>Алкогольные напитки</c:v>
                </c:pt>
                <c:pt idx="7">
                  <c:v>Мука</c:v>
                </c:pt>
                <c:pt idx="8">
                  <c:v>Продовольственные товары</c:v>
                </c:pt>
                <c:pt idx="9">
                  <c:v>Мясопродукты</c:v>
                </c:pt>
                <c:pt idx="10">
                  <c:v>Рыбопродукты</c:v>
                </c:pt>
                <c:pt idx="11">
                  <c:v>Плодоовощная продукция, включая картофель</c:v>
                </c:pt>
                <c:pt idx="12">
                  <c:v>Яйца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101.64</c:v>
                </c:pt>
                <c:pt idx="1">
                  <c:v>102.2</c:v>
                </c:pt>
                <c:pt idx="2">
                  <c:v>97.25</c:v>
                </c:pt>
                <c:pt idx="3">
                  <c:v>94.28</c:v>
                </c:pt>
                <c:pt idx="4">
                  <c:v>103.44</c:v>
                </c:pt>
                <c:pt idx="5">
                  <c:v>101.15</c:v>
                </c:pt>
                <c:pt idx="6">
                  <c:v>100.54</c:v>
                </c:pt>
                <c:pt idx="7">
                  <c:v>98.89</c:v>
                </c:pt>
                <c:pt idx="8" formatCode="0.00">
                  <c:v>100.35</c:v>
                </c:pt>
                <c:pt idx="9">
                  <c:v>99.96</c:v>
                </c:pt>
                <c:pt idx="10">
                  <c:v>103.04</c:v>
                </c:pt>
                <c:pt idx="11">
                  <c:v>99.71</c:v>
                </c:pt>
                <c:pt idx="12">
                  <c:v>102.93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0"/>
              <c:layout>
                <c:manualLayout>
                  <c:x val="-5.7069257629586816E-17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108,98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4.5576347746339166E-3"/>
                  <c:y val="-2.0565121593626733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106,86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601720835515956E-2"/>
                      <c:h val="4.700048391342986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-2.8534628814793408E-17"/>
                  <c:y val="7.8574052125737464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106,48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2.0069655528922358E-3"/>
                  <c:y val="7.8574052125737343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105,96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0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105,91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1.3453978636037239E-4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105,55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9.4987212086171651E-4"/>
                  <c:y val="-7.051144696076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104,71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7.58109677415363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1.5330442172159149E-3"/>
                  <c:y val="7.8984452030541174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104,60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-1.1413851525917363E-16"/>
                  <c:y val="1.051758027391202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103,65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102,96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102,87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2.0099068800338055E-5"/>
                  <c:y val="7.4309192813505828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102,43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0"/>
                  <c:y val="7.88814976304497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95,38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E1002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Молоко питьевое</c:v>
                </c:pt>
                <c:pt idx="1">
                  <c:v>Соль, соус, специи, концентраты</c:v>
                </c:pt>
                <c:pt idx="2">
                  <c:v>Масло и жиры</c:v>
                </c:pt>
                <c:pt idx="3">
                  <c:v>Сахар</c:v>
                </c:pt>
                <c:pt idx="4">
                  <c:v>Хлеб и хлебобулочные изделия</c:v>
                </c:pt>
                <c:pt idx="5">
                  <c:v>Сыр</c:v>
                </c:pt>
                <c:pt idx="6">
                  <c:v>Алкогольные напитки</c:v>
                </c:pt>
                <c:pt idx="7">
                  <c:v>Мука</c:v>
                </c:pt>
                <c:pt idx="8">
                  <c:v>Продовольственные товары</c:v>
                </c:pt>
                <c:pt idx="9">
                  <c:v>Мясопродукты</c:v>
                </c:pt>
                <c:pt idx="10">
                  <c:v>Рыбопродукты</c:v>
                </c:pt>
                <c:pt idx="11">
                  <c:v>Плодоовощная продукция, включая картофель</c:v>
                </c:pt>
                <c:pt idx="12">
                  <c:v>Яйца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108.98</c:v>
                </c:pt>
                <c:pt idx="1">
                  <c:v>106.86</c:v>
                </c:pt>
                <c:pt idx="2">
                  <c:v>106.48</c:v>
                </c:pt>
                <c:pt idx="3">
                  <c:v>105.96</c:v>
                </c:pt>
                <c:pt idx="4">
                  <c:v>105.91</c:v>
                </c:pt>
                <c:pt idx="5">
                  <c:v>105.55</c:v>
                </c:pt>
                <c:pt idx="6">
                  <c:v>104.71</c:v>
                </c:pt>
                <c:pt idx="7">
                  <c:v>104.6</c:v>
                </c:pt>
                <c:pt idx="8">
                  <c:v>103.65</c:v>
                </c:pt>
                <c:pt idx="9">
                  <c:v>102.96</c:v>
                </c:pt>
                <c:pt idx="10">
                  <c:v>102.87</c:v>
                </c:pt>
                <c:pt idx="11">
                  <c:v>102.43</c:v>
                </c:pt>
                <c:pt idx="12">
                  <c:v>95.38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56744576"/>
        <c:axId val="56775040"/>
      </c:barChart>
      <c:catAx>
        <c:axId val="56744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6775040"/>
        <c:crosses val="autoZero"/>
        <c:auto val="1"/>
        <c:lblAlgn val="ctr"/>
        <c:lblOffset val="100"/>
        <c:noMultiLvlLbl val="0"/>
      </c:catAx>
      <c:valAx>
        <c:axId val="56775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6744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06307076580471E-2"/>
          <c:y val="8.2008152745554744E-2"/>
          <c:w val="0.98428590738884991"/>
          <c:h val="0.49968350790530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165,55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72,71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7.6119095316402234E-4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123,51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120,08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-1.4847574299761924E-3"/>
                  <c:y val="7.918862082740332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124,57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1.1229741915702216E-3"/>
                  <c:y val="1.05276855982011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102,06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-1.1917277135029712E-3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100,23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115,18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105,44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2375633947916611E-3"/>
                  <c:y val="7.89844520305411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124,60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7.1694849074319529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99,71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3456571672432869E-4"/>
                  <c:y val="5.35004740222016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103,47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2604812354359489E-3"/>
                  <c:y val="6.16259796750995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110,12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73,38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1D49-4F3D-8899-9B65E6636EE4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Капуста белокочанная свежая</c:v>
                </c:pt>
                <c:pt idx="1">
                  <c:v>Огурцы свежие</c:v>
                </c:pt>
                <c:pt idx="2">
                  <c:v>Морковь</c:v>
                </c:pt>
                <c:pt idx="3">
                  <c:v>Лук репчатый</c:v>
                </c:pt>
                <c:pt idx="4">
                  <c:v>Виноград</c:v>
                </c:pt>
                <c:pt idx="5">
                  <c:v>Яблоки</c:v>
                </c:pt>
                <c:pt idx="6">
                  <c:v>Бананы</c:v>
                </c:pt>
                <c:pt idx="7">
                  <c:v>Картофель</c:v>
                </c:pt>
                <c:pt idx="8">
                  <c:v>Груши</c:v>
                </c:pt>
                <c:pt idx="9">
                  <c:v>Чеснок</c:v>
                </c:pt>
                <c:pt idx="10">
                  <c:v>Плодоовощная продукция, включая картофель</c:v>
                </c:pt>
                <c:pt idx="11">
                  <c:v>Апельсины</c:v>
                </c:pt>
                <c:pt idx="12">
                  <c:v>Свёкла столовая</c:v>
                </c:pt>
                <c:pt idx="13">
                  <c:v>Помидоры свежие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165.55</c:v>
                </c:pt>
                <c:pt idx="1">
                  <c:v>72.709999999999994</c:v>
                </c:pt>
                <c:pt idx="2">
                  <c:v>123.51</c:v>
                </c:pt>
                <c:pt idx="3">
                  <c:v>120.08</c:v>
                </c:pt>
                <c:pt idx="4" formatCode="0.00">
                  <c:v>124.57</c:v>
                </c:pt>
                <c:pt idx="5">
                  <c:v>102.06</c:v>
                </c:pt>
                <c:pt idx="6">
                  <c:v>100.23</c:v>
                </c:pt>
                <c:pt idx="7">
                  <c:v>115.18</c:v>
                </c:pt>
                <c:pt idx="8">
                  <c:v>105.44</c:v>
                </c:pt>
                <c:pt idx="9">
                  <c:v>124.6</c:v>
                </c:pt>
                <c:pt idx="10">
                  <c:v>99.71</c:v>
                </c:pt>
                <c:pt idx="11">
                  <c:v>103.47</c:v>
                </c:pt>
                <c:pt idx="12">
                  <c:v>110.12</c:v>
                </c:pt>
                <c:pt idx="13">
                  <c:v>73.38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D49-4F3D-8899-9B65E6636EE4}"/>
              </c:ext>
            </c:extLst>
          </c:dPt>
          <c:dLbls>
            <c:dLbl>
              <c:idx val="0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126,98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119,33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2.0069655528922358E-3"/>
                  <c:y val="7.8574052125737343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113,06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-5.7069257629586816E-17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111,62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2.0099068800338055E-5"/>
                  <c:y val="7.4309192813505828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107,28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0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105,81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-2.8534628814793408E-17"/>
                  <c:y val="7.8574052125737464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104,79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0"/>
                  <c:y val="7.88814976304497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104,26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1.5330442172159149E-3"/>
                  <c:y val="7.8984452030541174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103,53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2.8725703892525266E-3"/>
                  <c:y val="-2.0564986629013019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103,09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231592064753183E-2"/>
                      <c:h val="4.70004948854272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-1.1413851525917363E-16"/>
                  <c:y val="1.051758027391202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102,43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1.3453978636037239E-4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91,87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9.4987212086171651E-4"/>
                  <c:y val="-1.9063867363440384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chemeClr val="accent4"/>
                        </a:solidFill>
                      </a:rPr>
                      <a:t>91,78</a:t>
                    </a:r>
                    <a:endParaRPr lang="en-US" dirty="0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5.17855224068079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dLbl>
              <c:idx val="13"/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77,76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1D49-4F3D-8899-9B65E6636EE4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E1002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Капуста белокочанная свежая</c:v>
                </c:pt>
                <c:pt idx="1">
                  <c:v>Огурцы свежие</c:v>
                </c:pt>
                <c:pt idx="2">
                  <c:v>Морковь</c:v>
                </c:pt>
                <c:pt idx="3">
                  <c:v>Лук репчатый</c:v>
                </c:pt>
                <c:pt idx="4">
                  <c:v>Виноград</c:v>
                </c:pt>
                <c:pt idx="5">
                  <c:v>Яблоки</c:v>
                </c:pt>
                <c:pt idx="6">
                  <c:v>Бананы</c:v>
                </c:pt>
                <c:pt idx="7">
                  <c:v>Картофель</c:v>
                </c:pt>
                <c:pt idx="8">
                  <c:v>Груши</c:v>
                </c:pt>
                <c:pt idx="9">
                  <c:v>Чеснок</c:v>
                </c:pt>
                <c:pt idx="10">
                  <c:v>Плодоовощная продукция, включая картофель</c:v>
                </c:pt>
                <c:pt idx="11">
                  <c:v>Апельсины</c:v>
                </c:pt>
                <c:pt idx="12">
                  <c:v>Свёкла столовая</c:v>
                </c:pt>
                <c:pt idx="13">
                  <c:v>Помидоры свежие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  <c:pt idx="0">
                  <c:v>126.98</c:v>
                </c:pt>
                <c:pt idx="1">
                  <c:v>119.33</c:v>
                </c:pt>
                <c:pt idx="2">
                  <c:v>113.06</c:v>
                </c:pt>
                <c:pt idx="3">
                  <c:v>111.62</c:v>
                </c:pt>
                <c:pt idx="4" formatCode="0.00">
                  <c:v>107.28</c:v>
                </c:pt>
                <c:pt idx="5">
                  <c:v>105.81</c:v>
                </c:pt>
                <c:pt idx="6">
                  <c:v>104.79</c:v>
                </c:pt>
                <c:pt idx="7">
                  <c:v>104.26</c:v>
                </c:pt>
                <c:pt idx="8">
                  <c:v>103.53</c:v>
                </c:pt>
                <c:pt idx="9">
                  <c:v>103.09</c:v>
                </c:pt>
                <c:pt idx="10">
                  <c:v>102.43</c:v>
                </c:pt>
                <c:pt idx="11">
                  <c:v>91.87</c:v>
                </c:pt>
                <c:pt idx="12">
                  <c:v>91.78</c:v>
                </c:pt>
                <c:pt idx="13">
                  <c:v>77.760000000000005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57202560"/>
        <c:axId val="57204096"/>
      </c:barChart>
      <c:catAx>
        <c:axId val="57202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204096"/>
        <c:crosses val="autoZero"/>
        <c:auto val="1"/>
        <c:lblAlgn val="ctr"/>
        <c:lblOffset val="100"/>
        <c:noMultiLvlLbl val="0"/>
      </c:catAx>
      <c:valAx>
        <c:axId val="57204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7202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43319953656749E-2"/>
          <c:y val="4.7952343557598025E-2"/>
          <c:w val="0.98428590738884991"/>
          <c:h val="0.507574939476875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1917277135029712E-3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7.1694849074376598E-5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100,61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-1.3456571672432869E-4"/>
                  <c:y val="5.35004740222016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102,12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-1.2604812354359489E-3"/>
                  <c:y val="6.16259796750995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99,70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7.1694849074319529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100,02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104,09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-1.2375633947916611E-3"/>
                  <c:y val="7.89844520305411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99,84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2.8080868230087978E-3"/>
                  <c:y val="8.167206457039015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100,96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101,05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102,84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7.6119095316402234E-4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104,48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105,15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Велосипеды и мотоциклы</c:v>
                </c:pt>
                <c:pt idx="1">
                  <c:v>Спички</c:v>
                </c:pt>
                <c:pt idx="2">
                  <c:v>Печатные издания</c:v>
                </c:pt>
                <c:pt idx="3">
                  <c:v>Медикаменты</c:v>
                </c:pt>
                <c:pt idx="4">
                  <c:v>Строительные материалы</c:v>
                </c:pt>
                <c:pt idx="5">
                  <c:v>Мебель</c:v>
                </c:pt>
                <c:pt idx="6">
                  <c:v>Табачные изделия</c:v>
                </c:pt>
                <c:pt idx="7">
                  <c:v>Легковые автомобили</c:v>
                </c:pt>
                <c:pt idx="8">
                  <c:v>Электротовары и другие бытовые приборы</c:v>
                </c:pt>
                <c:pt idx="9">
                  <c:v>Непродовольственные товары</c:v>
                </c:pt>
                <c:pt idx="10">
                  <c:v>Одежда и белье</c:v>
                </c:pt>
                <c:pt idx="11">
                  <c:v>Трикотажные изделия</c:v>
                </c:pt>
                <c:pt idx="12">
                  <c:v>Обувь кожаная, текстильная и комбинированная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102.87</c:v>
                </c:pt>
                <c:pt idx="1">
                  <c:v>104.25</c:v>
                </c:pt>
                <c:pt idx="2">
                  <c:v>100.61</c:v>
                </c:pt>
                <c:pt idx="3">
                  <c:v>102.12</c:v>
                </c:pt>
                <c:pt idx="4">
                  <c:v>99.7</c:v>
                </c:pt>
                <c:pt idx="5">
                  <c:v>100.02</c:v>
                </c:pt>
                <c:pt idx="6">
                  <c:v>104.09</c:v>
                </c:pt>
                <c:pt idx="7">
                  <c:v>99.84</c:v>
                </c:pt>
                <c:pt idx="8">
                  <c:v>100.96</c:v>
                </c:pt>
                <c:pt idx="9">
                  <c:v>101.05</c:v>
                </c:pt>
                <c:pt idx="10">
                  <c:v>102.84</c:v>
                </c:pt>
                <c:pt idx="11">
                  <c:v>104.48</c:v>
                </c:pt>
                <c:pt idx="12">
                  <c:v>105.15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0"/>
              <c:layout>
                <c:manualLayout>
                  <c:x val="0"/>
                  <c:y val="3.136329208622395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107,20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0"/>
                  <c:y val="5.527701236483943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106,62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105,55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1.3453978636037239E-4"/>
                  <c:y val="5.238270141715830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102,71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9.4987212086171651E-4"/>
                  <c:y val="-7.051144696076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102,68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7.58109677415363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-1.1413851525917363E-16"/>
                  <c:y val="1.051758027391202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102,48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-5.7069257629586816E-17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102,19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-4.9755838151031471E-4"/>
                  <c:y val="-2.0565130316393076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101,83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861463293990396E-2"/>
                      <c:h val="4.700051578247919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0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101,13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2.0099068800338055E-5"/>
                  <c:y val="7.4309192813505828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/>
                      <a:t>100,53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1.5330442172159149E-3"/>
                  <c:y val="7.8984452030541174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98,33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2.0069655528922358E-3"/>
                  <c:y val="7.8574052125737343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97,78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95,44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E1002B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Велосипеды и мотоциклы</c:v>
                </c:pt>
                <c:pt idx="1">
                  <c:v>Спички</c:v>
                </c:pt>
                <c:pt idx="2">
                  <c:v>Печатные издания</c:v>
                </c:pt>
                <c:pt idx="3">
                  <c:v>Медикаменты</c:v>
                </c:pt>
                <c:pt idx="4">
                  <c:v>Строительные материалы</c:v>
                </c:pt>
                <c:pt idx="5">
                  <c:v>Мебель</c:v>
                </c:pt>
                <c:pt idx="6">
                  <c:v>Табачные изделия</c:v>
                </c:pt>
                <c:pt idx="7">
                  <c:v>Легковые автомобили</c:v>
                </c:pt>
                <c:pt idx="8">
                  <c:v>Электротовары и другие бытовые приборы</c:v>
                </c:pt>
                <c:pt idx="9">
                  <c:v>Непродовольственные товары</c:v>
                </c:pt>
                <c:pt idx="10">
                  <c:v>Одежда и белье</c:v>
                </c:pt>
                <c:pt idx="11">
                  <c:v>Трикотажные изделия</c:v>
                </c:pt>
                <c:pt idx="12">
                  <c:v>Обувь кожаная, текстильная и комбинированная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107.2</c:v>
                </c:pt>
                <c:pt idx="1">
                  <c:v>106.62</c:v>
                </c:pt>
                <c:pt idx="2">
                  <c:v>105.55</c:v>
                </c:pt>
                <c:pt idx="3">
                  <c:v>102.71</c:v>
                </c:pt>
                <c:pt idx="4">
                  <c:v>102.68</c:v>
                </c:pt>
                <c:pt idx="5">
                  <c:v>102.48</c:v>
                </c:pt>
                <c:pt idx="6">
                  <c:v>102.19</c:v>
                </c:pt>
                <c:pt idx="7">
                  <c:v>101.83</c:v>
                </c:pt>
                <c:pt idx="8">
                  <c:v>101.13</c:v>
                </c:pt>
                <c:pt idx="9">
                  <c:v>100.53</c:v>
                </c:pt>
                <c:pt idx="10">
                  <c:v>98.33</c:v>
                </c:pt>
                <c:pt idx="11">
                  <c:v>97.78</c:v>
                </c:pt>
                <c:pt idx="12">
                  <c:v>95.44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57688832"/>
        <c:axId val="57690368"/>
      </c:barChart>
      <c:catAx>
        <c:axId val="576888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690368"/>
        <c:crosses val="autoZero"/>
        <c:auto val="1"/>
        <c:lblAlgn val="ctr"/>
        <c:lblOffset val="100"/>
        <c:noMultiLvlLbl val="0"/>
      </c:catAx>
      <c:valAx>
        <c:axId val="576903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76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762006813498142E-4"/>
          <c:y val="1.5714810425147493E-2"/>
          <c:w val="0.98428590738884991"/>
          <c:h val="0.692232037218940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95,91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7.1694849074376598E-5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-7.6119095316402234E-4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101,57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103,94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1.1917277135029712E-3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102,27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7.1694849074319529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7.1694849074376598E-5"/>
                  <c:y val="7.888133647657039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-1.1229741915702216E-3"/>
                  <c:y val="1.05276855982011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-1.4847574299761924E-3"/>
                  <c:y val="7.91886208274033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2375633947916611E-3"/>
                  <c:y val="7.89844520305411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-1.2604812354359489E-3"/>
                  <c:y val="6.16259796750995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3456571672432869E-4"/>
                  <c:y val="5.3500474022201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Дизельное топливо</c:v>
                </c:pt>
                <c:pt idx="1">
                  <c:v>Газовое моторное топливо (пропан)</c:v>
                </c:pt>
                <c:pt idx="2">
                  <c:v>Топливо моторное</c:v>
                </c:pt>
                <c:pt idx="3">
                  <c:v>Бензин марки АИ-98 и выше</c:v>
                </c:pt>
                <c:pt idx="4">
                  <c:v>Бензин марки АИ-92</c:v>
                </c:pt>
                <c:pt idx="5">
                  <c:v>Бензин марки АИ-95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95.91</c:v>
                </c:pt>
                <c:pt idx="1">
                  <c:v>100</c:v>
                </c:pt>
                <c:pt idx="2">
                  <c:v>101.57</c:v>
                </c:pt>
                <c:pt idx="3">
                  <c:v>104.2</c:v>
                </c:pt>
                <c:pt idx="4">
                  <c:v>103.94</c:v>
                </c:pt>
                <c:pt idx="5">
                  <c:v>102.27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solidFill>
              <a:srgbClr val="E3684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rgbClr val="36319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0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102,50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0"/>
                  <c:y val="7.88814976304497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363194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363194"/>
                        </a:solidFill>
                      </a:rPr>
                      <a:t>100,0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363194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2.0069655528922358E-3"/>
                  <c:y val="7.857405212573734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99,28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-5.7069257629586816E-17"/>
                  <c:y val="5.23827014171581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98,79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98,15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-2.8534628814793408E-17"/>
                  <c:y val="7.857405212573746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97,37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-1.1413851525917363E-16"/>
                  <c:y val="1.051758027391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1.5330442172159149E-3"/>
                  <c:y val="7.8984452030541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0"/>
                  <c:y val="5.23827014171581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2.0099068800338055E-5"/>
                  <c:y val="7.43091928135058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1.187506003871137E-3"/>
                  <c:y val="-2.056505673727126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7380948210939276E-2"/>
                      <c:h val="4.70004819620992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9.4987212086171651E-4"/>
                  <c:y val="-7.05114469607618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D5C4D9A0-D8A3-4189-9B6F-441C4A38BF08}" type="VALUE">
                      <a:rPr lang="en-US">
                        <a:solidFill>
                          <a:srgbClr val="E36846"/>
                        </a:solidFill>
                      </a:rPr>
                      <a:pPr>
                        <a:defRPr b="1">
                          <a:solidFill>
                            <a:srgbClr val="E3684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7.581096774153631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1.3453978636037239E-4"/>
                  <c:y val="5.2382701417158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E3684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Дизельное топливо</c:v>
                </c:pt>
                <c:pt idx="1">
                  <c:v>Газовое моторное топливо (пропан)</c:v>
                </c:pt>
                <c:pt idx="2">
                  <c:v>Топливо моторное</c:v>
                </c:pt>
                <c:pt idx="3">
                  <c:v>Бензин марки АИ-98 и выше</c:v>
                </c:pt>
                <c:pt idx="4">
                  <c:v>Бензин марки АИ-92</c:v>
                </c:pt>
                <c:pt idx="5">
                  <c:v>Бензин марки АИ-95</c:v>
                </c:pt>
              </c:strCache>
            </c:strRef>
          </c:cat>
          <c:val>
            <c:numRef>
              <c:f>Лист1!$C$2:$C$7</c:f>
              <c:numCache>
                <c:formatCode>0.00</c:formatCode>
                <c:ptCount val="6"/>
                <c:pt idx="0">
                  <c:v>102.5</c:v>
                </c:pt>
                <c:pt idx="1">
                  <c:v>100</c:v>
                </c:pt>
                <c:pt idx="2">
                  <c:v>99.28</c:v>
                </c:pt>
                <c:pt idx="3">
                  <c:v>98.79</c:v>
                </c:pt>
                <c:pt idx="4">
                  <c:v>98.15</c:v>
                </c:pt>
                <c:pt idx="5">
                  <c:v>97.37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57894016"/>
        <c:axId val="57895552"/>
      </c:barChart>
      <c:catAx>
        <c:axId val="5789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838383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895552"/>
        <c:crosses val="autoZero"/>
        <c:auto val="1"/>
        <c:lblAlgn val="ctr"/>
        <c:lblOffset val="100"/>
        <c:noMultiLvlLbl val="0"/>
      </c:catAx>
      <c:valAx>
        <c:axId val="57895552"/>
        <c:scaling>
          <c:orientation val="minMax"/>
          <c:max val="105"/>
          <c:min val="93"/>
        </c:scaling>
        <c:delete val="1"/>
        <c:axPos val="l"/>
        <c:numFmt formatCode="0.00" sourceLinked="1"/>
        <c:majorTickMark val="out"/>
        <c:minorTickMark val="none"/>
        <c:tickLblPos val="nextTo"/>
        <c:crossAx val="5789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377952487380429E-2"/>
          <c:y val="7.5652198208770116E-2"/>
          <c:w val="0.97145314701478358"/>
          <c:h val="0.46120465031180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 2023 г. к декабрю 2022 г.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6119095316402234E-4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146.00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C8-4619-B627-DC339B66A1CF}"/>
                </c:ext>
              </c:extLst>
            </c:dLbl>
            <c:dLbl>
              <c:idx val="1"/>
              <c:layout>
                <c:manualLayout>
                  <c:x val="-1.1917277135029712E-3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106.21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C8-4619-B627-DC339B66A1CF}"/>
                </c:ext>
              </c:extLst>
            </c:dLbl>
            <c:dLbl>
              <c:idx val="2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105.45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0C8-4619-B627-DC339B66A1CF}"/>
                </c:ext>
              </c:extLst>
            </c:dLbl>
            <c:dLbl>
              <c:idx val="3"/>
              <c:layout>
                <c:manualLayout>
                  <c:x val="-1.2375633947916611E-3"/>
                  <c:y val="7.89844520305411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103,09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0C8-4619-B627-DC339B66A1CF}"/>
                </c:ext>
              </c:extLst>
            </c:dLbl>
            <c:dLbl>
              <c:idx val="4"/>
              <c:layout>
                <c:manualLayout>
                  <c:x val="-1.4847574299761924E-3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0C8-4619-B627-DC339B66A1CF}"/>
                </c:ext>
              </c:extLst>
            </c:dLbl>
            <c:dLbl>
              <c:idx val="5"/>
              <c:layout>
                <c:manualLayout>
                  <c:x val="-1.2604812354359489E-3"/>
                  <c:y val="6.162597967509951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104,00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0C8-4619-B627-DC339B66A1CF}"/>
                </c:ext>
              </c:extLst>
            </c:dLbl>
            <c:dLbl>
              <c:idx val="6"/>
              <c:layout>
                <c:manualLayout>
                  <c:x val="-1.3456571672432869E-4"/>
                  <c:y val="5.350047402220160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106,42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C8-4619-B627-DC339B66A1CF}"/>
                </c:ext>
              </c:extLst>
            </c:dLbl>
            <c:dLbl>
              <c:idx val="7"/>
              <c:layout>
                <c:manualLayout>
                  <c:x val="-1.4847574299761924E-3"/>
                  <c:y val="7.918862082740332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100,72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0C8-4619-B627-DC339B66A1CF}"/>
                </c:ext>
              </c:extLst>
            </c:dLbl>
            <c:dLbl>
              <c:idx val="8"/>
              <c:layout>
                <c:manualLayout>
                  <c:x val="7.1694849074319529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104,79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0C8-4619-B627-DC339B66A1CF}"/>
                </c:ext>
              </c:extLst>
            </c:dLbl>
            <c:dLbl>
              <c:idx val="9"/>
              <c:layout>
                <c:manualLayout>
                  <c:x val="7.1694849074376598E-5"/>
                  <c:y val="7.898445203054105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100,80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0C8-4619-B627-DC339B66A1CF}"/>
                </c:ext>
              </c:extLst>
            </c:dLbl>
            <c:dLbl>
              <c:idx val="10"/>
              <c:layout>
                <c:manualLayout>
                  <c:x val="-1.30386581077315E-3"/>
                  <c:y val="5.258687021402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0C8-4619-B627-DC339B66A1CF}"/>
                </c:ext>
              </c:extLst>
            </c:dLbl>
            <c:dLbl>
              <c:idx val="11"/>
              <c:layout>
                <c:manualLayout>
                  <c:x val="7.1694849074376598E-5"/>
                  <c:y val="7.888133647657039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102,93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0C8-4619-B627-DC339B66A1CF}"/>
                </c:ext>
              </c:extLst>
            </c:dLbl>
            <c:dLbl>
              <c:idx val="12"/>
              <c:layout>
                <c:manualLayout>
                  <c:x val="-1.1229741915702216E-3"/>
                  <c:y val="1.05276855982011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105,23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2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Услуги в сфере зарубежного туризма</c:v>
                </c:pt>
                <c:pt idx="1">
                  <c:v>Услуги гостиниц и прочих мест проживания</c:v>
                </c:pt>
                <c:pt idx="2">
                  <c:v>Медицинские услуги</c:v>
                </c:pt>
                <c:pt idx="3">
                  <c:v>Услуги физической культуры и спорта</c:v>
                </c:pt>
                <c:pt idx="4">
                  <c:v>Городская телефонная связь</c:v>
                </c:pt>
                <c:pt idx="5">
                  <c:v>Бытовые услуги</c:v>
                </c:pt>
                <c:pt idx="6">
                  <c:v>Городской пассажирский транспорт</c:v>
                </c:pt>
                <c:pt idx="7">
                  <c:v>Услуги почтовой связи</c:v>
                </c:pt>
                <c:pt idx="8">
                  <c:v>Услуги</c:v>
                </c:pt>
                <c:pt idx="9">
                  <c:v>Услуги организации культуры</c:v>
                </c:pt>
                <c:pt idx="10">
                  <c:v>Жилищные услуги</c:v>
                </c:pt>
                <c:pt idx="11">
                  <c:v>Ветеринарные услуги</c:v>
                </c:pt>
                <c:pt idx="12">
                  <c:v>Услуги банков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146</c:v>
                </c:pt>
                <c:pt idx="1">
                  <c:v>106.21</c:v>
                </c:pt>
                <c:pt idx="2">
                  <c:v>105.45</c:v>
                </c:pt>
                <c:pt idx="3">
                  <c:v>103.09</c:v>
                </c:pt>
                <c:pt idx="4">
                  <c:v>100</c:v>
                </c:pt>
                <c:pt idx="5">
                  <c:v>104</c:v>
                </c:pt>
                <c:pt idx="6">
                  <c:v>106.42</c:v>
                </c:pt>
                <c:pt idx="7">
                  <c:v>100.72</c:v>
                </c:pt>
                <c:pt idx="8">
                  <c:v>104.79</c:v>
                </c:pt>
                <c:pt idx="9">
                  <c:v>100.8</c:v>
                </c:pt>
                <c:pt idx="10">
                  <c:v>102.1</c:v>
                </c:pt>
                <c:pt idx="11">
                  <c:v>102.93</c:v>
                </c:pt>
                <c:pt idx="12">
                  <c:v>105.23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F0C8-4619-B627-DC339B66A1C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Июнь 2024 г. к декабрю 2023 г.</c:v>
                </c:pt>
              </c:strCache>
            </c:strRef>
          </c:tx>
          <c:spPr>
            <a:gradFill>
              <a:gsLst>
                <a:gs pos="99000">
                  <a:srgbClr val="A21630"/>
                </a:gs>
                <a:gs pos="0">
                  <a:srgbClr val="DA0000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F0C8-4619-B627-DC339B66A1C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0C8-4619-B627-DC339B66A1CF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F0C8-4619-B627-DC339B66A1CF}"/>
              </c:ext>
            </c:extLst>
          </c:dPt>
          <c:dPt>
            <c:idx val="3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F0C8-4619-B627-DC339B66A1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0C8-4619-B627-DC339B66A1CF}"/>
              </c:ext>
            </c:extLst>
          </c:dPt>
          <c:dPt>
            <c:idx val="5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0C8-4619-B627-DC339B66A1CF}"/>
              </c:ext>
            </c:extLst>
          </c:dPt>
          <c:dPt>
            <c:idx val="6"/>
            <c:invertIfNegative val="0"/>
            <c:bubble3D val="0"/>
            <c:spPr>
              <a:solidFill>
                <a:srgbClr val="E3684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0C8-4619-B627-DC339B66A1C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F0C8-4619-B627-DC339B66A1CF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E-F0C8-4619-B627-DC339B66A1CF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0C8-4619-B627-DC339B66A1CF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F0C8-4619-B627-DC339B66A1CF}"/>
              </c:ext>
            </c:extLst>
          </c:dPt>
          <c:dPt>
            <c:idx val="11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F0C8-4619-B627-DC339B66A1CF}"/>
              </c:ext>
            </c:extLst>
          </c:dPt>
          <c:dPt>
            <c:idx val="12"/>
            <c:invertIfNegative val="0"/>
            <c:bubble3D val="0"/>
            <c:spPr>
              <a:solidFill>
                <a:srgbClr val="46AA9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0C8-4619-B627-DC339B66A1CF}"/>
              </c:ext>
            </c:extLst>
          </c:dPt>
          <c:dLbls>
            <c:dLbl>
              <c:idx val="0"/>
              <c:layout>
                <c:manualLayout>
                  <c:x val="2.0069655528922358E-3"/>
                  <c:y val="7.857405212573734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122.45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0C8-4619-B627-DC339B66A1CF}"/>
                </c:ext>
              </c:extLst>
            </c:dLbl>
            <c:dLbl>
              <c:idx val="1"/>
              <c:layout>
                <c:manualLayout>
                  <c:x val="-2.8534628814793408E-17"/>
                  <c:y val="7.857405212573746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112.83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0C8-4619-B627-DC339B66A1CF}"/>
                </c:ext>
              </c:extLst>
            </c:dLbl>
            <c:dLbl>
              <c:idx val="2"/>
              <c:layout>
                <c:manualLayout>
                  <c:x val="1.5330442172159149E-3"/>
                  <c:y val="7.898445203054117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109.65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0C8-4619-B627-DC339B66A1CF}"/>
                </c:ext>
              </c:extLst>
            </c:dLbl>
            <c:dLbl>
              <c:idx val="3"/>
              <c:layout>
                <c:manualLayout>
                  <c:x val="2.7916064768701977E-3"/>
                  <c:y val="-2.0565071944403046E-2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108,11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589149156937397E-2"/>
                      <c:h val="4.700045154783567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D-F0C8-4619-B627-DC339B66A1CF}"/>
                </c:ext>
              </c:extLst>
            </c:dLbl>
            <c:dLbl>
              <c:idx val="4"/>
              <c:layout>
                <c:manualLayout>
                  <c:x val="0"/>
                  <c:y val="5.238270141715830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105,08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0C8-4619-B627-DC339B66A1CF}"/>
                </c:ext>
              </c:extLst>
            </c:dLbl>
            <c:dLbl>
              <c:idx val="5"/>
              <c:layout>
                <c:manualLayout>
                  <c:x val="9.4987212086171651E-4"/>
                  <c:y val="-7.051144696076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E3684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E36846"/>
                        </a:solidFill>
                      </a:rPr>
                      <a:t>104,88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E36846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0454282743725E-2"/>
                      <c:h val="7.58109677415363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F0C8-4619-B627-DC339B66A1CF}"/>
                </c:ext>
              </c:extLst>
            </c:dLbl>
            <c:dLbl>
              <c:idx val="6"/>
              <c:layout>
                <c:manualLayout>
                  <c:x val="1.3453978636037239E-4"/>
                  <c:y val="5.238270141715830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103,83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0C8-4619-B627-DC339B66A1CF}"/>
                </c:ext>
              </c:extLst>
            </c:dLbl>
            <c:dLbl>
              <c:idx val="7"/>
              <c:layout>
                <c:manualLayout>
                  <c:x val="2.0099068800338055E-5"/>
                  <c:y val="7.43091928135058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103,53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0C8-4619-B627-DC339B66A1CF}"/>
                </c:ext>
              </c:extLst>
            </c:dLbl>
            <c:dLbl>
              <c:idx val="8"/>
              <c:layout>
                <c:manualLayout>
                  <c:x val="-1.1413851525917363E-16"/>
                  <c:y val="1.05175802739120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103,22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F0C8-4619-B627-DC339B66A1CF}"/>
                </c:ext>
              </c:extLst>
            </c:dLbl>
            <c:dLbl>
              <c:idx val="9"/>
              <c:layout>
                <c:manualLayout>
                  <c:x val="0"/>
                  <c:y val="7.888149763044975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102,68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0C8-4619-B627-DC339B66A1CF}"/>
                </c:ext>
              </c:extLst>
            </c:dLbl>
            <c:dLbl>
              <c:idx val="10"/>
              <c:layout>
                <c:manualLayout>
                  <c:x val="0"/>
                  <c:y val="7.857405212573751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E36846"/>
                        </a:solidFill>
                      </a:rPr>
                      <a:t>101,91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0C8-4619-B627-DC339B66A1CF}"/>
                </c:ext>
              </c:extLst>
            </c:dLbl>
            <c:dLbl>
              <c:idx val="11"/>
              <c:layout>
                <c:manualLayout>
                  <c:x val="-5.7069257629586816E-17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99,50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0C8-4619-B627-DC339B66A1CF}"/>
                </c:ext>
              </c:extLst>
            </c:dLbl>
            <c:dLbl>
              <c:idx val="12"/>
              <c:layout>
                <c:manualLayout>
                  <c:x val="0"/>
                  <c:y val="5.2382701417158185E-3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rgbClr val="46AA98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dirty="0">
                        <a:solidFill>
                          <a:srgbClr val="46AA98"/>
                        </a:solidFill>
                      </a:rPr>
                      <a:t>99,23</a:t>
                    </a:r>
                  </a:p>
                </c:rich>
              </c:tx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46AA98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0C8-4619-B627-DC339B66A1CF}"/>
                </c:ext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E36846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Лист1!$A$2:$A$14</c:f>
              <c:strCache>
                <c:ptCount val="13"/>
                <c:pt idx="0">
                  <c:v>Услуги в сфере зарубежного туризма</c:v>
                </c:pt>
                <c:pt idx="1">
                  <c:v>Услуги гостиниц и прочих мест проживания</c:v>
                </c:pt>
                <c:pt idx="2">
                  <c:v>Медицинские услуги</c:v>
                </c:pt>
                <c:pt idx="3">
                  <c:v>Услуги физической культуры и спорта</c:v>
                </c:pt>
                <c:pt idx="4">
                  <c:v>Городская телефонная связь</c:v>
                </c:pt>
                <c:pt idx="5">
                  <c:v>Бытовые услуги</c:v>
                </c:pt>
                <c:pt idx="6">
                  <c:v>Городской пассажирский транспорт</c:v>
                </c:pt>
                <c:pt idx="7">
                  <c:v>Услуги почтовой связи</c:v>
                </c:pt>
                <c:pt idx="8">
                  <c:v>Услуги</c:v>
                </c:pt>
                <c:pt idx="9">
                  <c:v>Услуги организации культуры</c:v>
                </c:pt>
                <c:pt idx="10">
                  <c:v>Жилищные услуги</c:v>
                </c:pt>
                <c:pt idx="11">
                  <c:v>Ветеринарные услуги</c:v>
                </c:pt>
                <c:pt idx="12">
                  <c:v>Услуги банков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122.45</c:v>
                </c:pt>
                <c:pt idx="1">
                  <c:v>112.83</c:v>
                </c:pt>
                <c:pt idx="2">
                  <c:v>109.65</c:v>
                </c:pt>
                <c:pt idx="3">
                  <c:v>108.11</c:v>
                </c:pt>
                <c:pt idx="4">
                  <c:v>105.08</c:v>
                </c:pt>
                <c:pt idx="5">
                  <c:v>104.88</c:v>
                </c:pt>
                <c:pt idx="6">
                  <c:v>103.83</c:v>
                </c:pt>
                <c:pt idx="7">
                  <c:v>103.53</c:v>
                </c:pt>
                <c:pt idx="8">
                  <c:v>103.22</c:v>
                </c:pt>
                <c:pt idx="9">
                  <c:v>102.68</c:v>
                </c:pt>
                <c:pt idx="10">
                  <c:v>101.91</c:v>
                </c:pt>
                <c:pt idx="11">
                  <c:v>99.5</c:v>
                </c:pt>
                <c:pt idx="12">
                  <c:v>99.23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0C8-4619-B627-DC339B66A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136979584"/>
        <c:axId val="136981120"/>
      </c:barChart>
      <c:catAx>
        <c:axId val="1369795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6981120"/>
        <c:crosses val="autoZero"/>
        <c:auto val="1"/>
        <c:lblAlgn val="ctr"/>
        <c:lblOffset val="100"/>
        <c:noMultiLvlLbl val="0"/>
      </c:catAx>
      <c:valAx>
        <c:axId val="136981120"/>
        <c:scaling>
          <c:orientation val="minMax"/>
          <c:min val="90"/>
        </c:scaling>
        <c:delete val="1"/>
        <c:axPos val="l"/>
        <c:numFmt formatCode="General" sourceLinked="1"/>
        <c:majorTickMark val="out"/>
        <c:minorTickMark val="none"/>
        <c:tickLblPos val="nextTo"/>
        <c:crossAx val="13697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938693405511811"/>
          <c:y val="0.11051794665161807"/>
          <c:w val="0.47497625492125983"/>
          <c:h val="0.7124643385541130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 cap="flat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CD2-486B-80F3-FDDC5E070EB9}"/>
              </c:ext>
            </c:extLst>
          </c:dPt>
          <c:dPt>
            <c:idx val="1"/>
            <c:bubble3D val="0"/>
            <c:spPr>
              <a:solidFill>
                <a:srgbClr val="346FC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D2-486B-80F3-FDDC5E070EB9}"/>
              </c:ext>
            </c:extLst>
          </c:dPt>
          <c:dPt>
            <c:idx val="2"/>
            <c:bubble3D val="0"/>
            <c:spPr>
              <a:solidFill>
                <a:srgbClr val="7DBBF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CD2-486B-80F3-FDDC5E070EB9}"/>
              </c:ext>
            </c:extLst>
          </c:dPt>
          <c:dPt>
            <c:idx val="3"/>
            <c:bubble3D val="0"/>
            <c:spPr>
              <a:solidFill>
                <a:srgbClr val="578C7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D2-486B-80F3-FDDC5E070EB9}"/>
              </c:ext>
            </c:extLst>
          </c:dPt>
          <c:dPt>
            <c:idx val="4"/>
            <c:bubble3D val="0"/>
            <c:spPr>
              <a:solidFill>
                <a:srgbClr val="46AA9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CD2-486B-80F3-FDDC5E070EB9}"/>
              </c:ext>
            </c:extLst>
          </c:dPt>
          <c:dPt>
            <c:idx val="5"/>
            <c:bubble3D val="0"/>
            <c:spPr>
              <a:solidFill>
                <a:srgbClr val="A1DCB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D2-486B-80F3-FDDC5E070EB9}"/>
              </c:ext>
            </c:extLst>
          </c:dPt>
          <c:dPt>
            <c:idx val="6"/>
            <c:bubble3D val="0"/>
            <c:spPr>
              <a:solidFill>
                <a:srgbClr val="E368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6CD2-486B-80F3-FDDC5E070EB9}"/>
              </c:ext>
            </c:extLst>
          </c:dPt>
          <c:dPt>
            <c:idx val="7"/>
            <c:bubble3D val="0"/>
            <c:spPr>
              <a:solidFill>
                <a:srgbClr val="FFA97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CD2-486B-80F3-FDDC5E070EB9}"/>
              </c:ext>
            </c:extLst>
          </c:dPt>
          <c:dPt>
            <c:idx val="8"/>
            <c:bubble3D val="0"/>
            <c:spPr>
              <a:solidFill>
                <a:srgbClr val="FFD7A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6CD2-486B-80F3-FDDC5E070EB9}"/>
              </c:ext>
            </c:extLst>
          </c:dPt>
          <c:dLbls>
            <c:dLbl>
              <c:idx val="0"/>
              <c:layout>
                <c:manualLayout>
                  <c:x val="6.25E-2"/>
                  <c:y val="-4.927605249196333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36319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27,2%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CD2-486B-80F3-FDDC5E070EB9}"/>
                </c:ext>
              </c:extLst>
            </c:dLbl>
            <c:dLbl>
              <c:idx val="1"/>
              <c:layout>
                <c:manualLayout>
                  <c:x val="3.5937499999999997E-2"/>
                  <c:y val="7.5210816961417654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346FC2"/>
                        </a:solidFill>
                      </a:rPr>
                      <a:t>22,5%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D2-486B-80F3-FDDC5E070EB9}"/>
                </c:ext>
              </c:extLst>
            </c:dLbl>
            <c:dLbl>
              <c:idx val="2"/>
              <c:layout>
                <c:manualLayout>
                  <c:x val="-6.7187500000000011E-2"/>
                  <c:y val="2.074781157556349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7DBBF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7DBBFC"/>
                        </a:solidFill>
                      </a:rPr>
                      <a:t>22,2%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7DBBF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D2-486B-80F3-FDDC5E070EB9}"/>
                </c:ext>
              </c:extLst>
            </c:dLbl>
            <c:dLbl>
              <c:idx val="3"/>
              <c:layout>
                <c:manualLayout>
                  <c:x val="-7.6562500000000006E-2"/>
                  <c:y val="7.261729062001744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578C7B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578C7B"/>
                        </a:solidFill>
                      </a:rPr>
                      <a:t>15,9%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578C7B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D2-486B-80F3-FDDC5E070EB9}"/>
                </c:ext>
              </c:extLst>
            </c:dLbl>
            <c:dLbl>
              <c:idx val="4"/>
              <c:layout>
                <c:manualLayout>
                  <c:x val="-5.6250000000000001E-2"/>
                  <c:y val="-5.382665462445419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rgbClr val="46AA98"/>
                        </a:solidFill>
                      </a:rPr>
                      <a:t>3,1%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D2-486B-80F3-FDDC5E070EB9}"/>
                </c:ext>
              </c:extLst>
            </c:dLbl>
            <c:dLbl>
              <c:idx val="5"/>
              <c:layout>
                <c:manualLayout>
                  <c:x val="-3.4375000000000003E-2"/>
                  <c:y val="-6.61576636013059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A1DCB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A1DCBC"/>
                        </a:solidFill>
                      </a:rPr>
                      <a:t>2,6%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A1DCB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D2-486B-80F3-FDDC5E070EB9}"/>
                </c:ext>
              </c:extLst>
            </c:dLbl>
            <c:dLbl>
              <c:idx val="6"/>
              <c:layout>
                <c:manualLayout>
                  <c:x val="-3.7499999999999999E-2"/>
                  <c:y val="-8.33174593454823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E3684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E36846"/>
                        </a:solidFill>
                      </a:rPr>
                      <a:t>2,3%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E368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CD2-486B-80F3-FDDC5E070EB9}"/>
                </c:ext>
              </c:extLst>
            </c:dLbl>
            <c:dLbl>
              <c:idx val="7"/>
              <c:layout>
                <c:manualLayout>
                  <c:x val="-1.5625E-2"/>
                  <c:y val="-9.238660929298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A97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FFA970"/>
                        </a:solidFill>
                      </a:rPr>
                      <a:t>2,2%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A97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CD2-486B-80F3-FDDC5E070EB9}"/>
                </c:ext>
              </c:extLst>
            </c:dLbl>
            <c:dLbl>
              <c:idx val="8"/>
              <c:layout>
                <c:manualLayout>
                  <c:x val="6.2500000000000003E-3"/>
                  <c:y val="-9.238660929298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rgbClr val="FFD7AC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1" dirty="0">
                        <a:solidFill>
                          <a:srgbClr val="FFD7AC"/>
                        </a:solidFill>
                      </a:rPr>
                      <a:t>2,0%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D7AC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CD2-486B-80F3-FDDC5E070E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Хлеб, крупы и макаронные изделия</c:v>
                </c:pt>
                <c:pt idx="1">
                  <c:v>Молоко и молочные продукты</c:v>
                </c:pt>
                <c:pt idx="2">
                  <c:v>Плоды и овощи</c:v>
                </c:pt>
                <c:pt idx="3">
                  <c:v>Мясо и мясопродукты</c:v>
                </c:pt>
                <c:pt idx="4">
                  <c:v>Масло и жиры</c:v>
                </c:pt>
                <c:pt idx="5">
                  <c:v>Яйца</c:v>
                </c:pt>
                <c:pt idx="6">
                  <c:v>Чай, соль и специи</c:v>
                </c:pt>
                <c:pt idx="7">
                  <c:v>Сахар и кондитерские изделия</c:v>
                </c:pt>
                <c:pt idx="8">
                  <c:v>Рыба и рыбопродукты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27.2</c:v>
                </c:pt>
                <c:pt idx="1">
                  <c:v>22.5</c:v>
                </c:pt>
                <c:pt idx="2">
                  <c:v>22.2</c:v>
                </c:pt>
                <c:pt idx="3">
                  <c:v>15.9</c:v>
                </c:pt>
                <c:pt idx="4">
                  <c:v>3.1</c:v>
                </c:pt>
                <c:pt idx="5">
                  <c:v>2.6</c:v>
                </c:pt>
                <c:pt idx="6">
                  <c:v>2.2999999999999998</c:v>
                </c:pt>
                <c:pt idx="7">
                  <c:v>2.2000000000000002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D2-486B-80F3-FDDC5E070E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0.2873</cdr:x>
      <cdr:y>0.83772</cdr:y>
    </cdr:from>
    <cdr:to>
      <cdr:x>0.30573</cdr:x>
      <cdr:y>0.87786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195A9F8E-842D-4ECA-92E7-10E9254EFBDE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196650" y="4062042"/>
          <a:ext cx="205064" cy="19463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0.33315</cdr:x>
      <cdr:y>0.87529</cdr:y>
    </cdr:from>
    <cdr:to>
      <cdr:x>0.35536</cdr:x>
      <cdr:y>0.90698</cdr:y>
    </cdr:to>
    <cdr:sp macro="" textlink="">
      <cdr:nvSpPr>
        <cdr:cNvPr id="3" name="Овал 2">
          <a:extLst xmlns:a="http://schemas.openxmlformats.org/drawingml/2006/main">
            <a:ext uri="{FF2B5EF4-FFF2-40B4-BE49-F238E27FC236}">
              <a16:creationId xmlns:a16="http://schemas.microsoft.com/office/drawing/2014/main" id="{35D338B4-0531-EE1B-8949-64908633F6C6}"/>
            </a:ext>
          </a:extLst>
        </cdr:cNvPr>
        <cdr:cNvSpPr/>
      </cdr:nvSpPr>
      <cdr:spPr>
        <a:xfrm xmlns:a="http://schemas.openxmlformats.org/drawingml/2006/main">
          <a:off x="2637613" y="4855718"/>
          <a:ext cx="175846" cy="17584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4"/>
        </a:solidFill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0.33315</cdr:x>
      <cdr:y>0.87529</cdr:y>
    </cdr:from>
    <cdr:to>
      <cdr:x>0.35536</cdr:x>
      <cdr:y>0.90698</cdr:y>
    </cdr:to>
    <cdr:sp macro="" textlink="">
      <cdr:nvSpPr>
        <cdr:cNvPr id="4" name="Хорда 3">
          <a:extLst xmlns:a="http://schemas.openxmlformats.org/drawingml/2006/main">
            <a:ext uri="{FF2B5EF4-FFF2-40B4-BE49-F238E27FC236}">
              <a16:creationId xmlns:a16="http://schemas.microsoft.com/office/drawing/2014/main" id="{B5126CCD-FCE7-59E2-AE83-EA79ED8F691C}"/>
            </a:ext>
          </a:extLst>
        </cdr:cNvPr>
        <cdr:cNvSpPr/>
      </cdr:nvSpPr>
      <cdr:spPr>
        <a:xfrm xmlns:a="http://schemas.openxmlformats.org/drawingml/2006/main">
          <a:off x="2637613" y="4855718"/>
          <a:ext cx="175846" cy="175846"/>
        </a:xfrm>
        <a:prstGeom xmlns:a="http://schemas.openxmlformats.org/drawingml/2006/main" prst="chord">
          <a:avLst>
            <a:gd name="adj1" fmla="val 2700000"/>
            <a:gd name="adj2" fmla="val 13888034"/>
          </a:avLst>
        </a:prstGeom>
        <a:solidFill xmlns:a="http://schemas.openxmlformats.org/drawingml/2006/main">
          <a:srgbClr val="E3684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0.72677</cdr:x>
      <cdr:y>0.1023</cdr:y>
    </cdr:from>
    <cdr:to>
      <cdr:x>0.94939</cdr:x>
      <cdr:y>0.18701</cdr:y>
    </cdr:to>
    <cdr:grpSp>
      <cdr:nvGrpSpPr>
        <cdr:cNvPr id="2" name="Группа 1">
          <a:extLst xmlns:a="http://schemas.openxmlformats.org/drawingml/2006/main">
            <a:ext uri="{FF2B5EF4-FFF2-40B4-BE49-F238E27FC236}">
              <a16:creationId xmlns:a16="http://schemas.microsoft.com/office/drawing/2014/main" id="{BAF1AF23-BB6D-438C-819B-3E55C5655A07}"/>
            </a:ext>
          </a:extLst>
        </cdr:cNvPr>
        <cdr:cNvGrpSpPr/>
      </cdr:nvGrpSpPr>
      <cdr:grpSpPr>
        <a:xfrm xmlns:a="http://schemas.openxmlformats.org/drawingml/2006/main">
          <a:off x="5907187" y="573024"/>
          <a:ext cx="1809455" cy="474495"/>
          <a:chOff x="10978861" y="3773122"/>
          <a:chExt cx="885381" cy="474489"/>
        </a:xfrm>
      </cdr:grpSpPr>
      <cdr:sp macro="" textlink="">
        <cdr:nvSpPr>
          <cdr:cNvPr id="3" name="object 34">
            <a:extLst xmlns:a="http://schemas.openxmlformats.org/drawingml/2006/main">
              <a:ext uri="{FF2B5EF4-FFF2-40B4-BE49-F238E27FC236}">
                <a16:creationId xmlns:a16="http://schemas.microsoft.com/office/drawing/2014/main" id="{225AEF50-66AC-4114-B831-28A6A5CD0642}"/>
              </a:ext>
            </a:extLst>
          </cdr:cNvPr>
          <cdr:cNvSpPr txBox="1"/>
        </cdr:nvSpPr>
        <cdr:spPr>
          <a:xfrm xmlns:a="http://schemas.openxmlformats.org/drawingml/2006/main">
            <a:off x="10978861" y="3773122"/>
            <a:ext cx="885381" cy="474489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Хлеб, крупы и макаронные изделия</a:t>
            </a:r>
            <a:endParaRPr sz="1000" dirty="0">
              <a:latin typeface="Arial"/>
              <a:cs typeface="Arial"/>
            </a:endParaRPr>
          </a:p>
        </cdr:txBody>
      </cdr:sp>
    </cdr:grpSp>
  </cdr:relSizeAnchor>
  <cdr:relSizeAnchor xmlns:cdr="http://schemas.openxmlformats.org/drawingml/2006/chartDrawing">
    <cdr:from>
      <cdr:x>0.68927</cdr:x>
      <cdr:y>0.19534</cdr:y>
    </cdr:from>
    <cdr:to>
      <cdr:x>0.94741</cdr:x>
      <cdr:y>0.22748</cdr:y>
    </cdr:to>
    <cdr:grpSp>
      <cdr:nvGrpSpPr>
        <cdr:cNvPr id="5" name="Группа 4">
          <a:extLst xmlns:a="http://schemas.openxmlformats.org/drawingml/2006/main">
            <a:ext uri="{FF2B5EF4-FFF2-40B4-BE49-F238E27FC236}">
              <a16:creationId xmlns:a16="http://schemas.microsoft.com/office/drawing/2014/main" id="{A1508C64-357B-754B-BB01-3B903C1A4923}"/>
            </a:ext>
          </a:extLst>
        </cdr:cNvPr>
        <cdr:cNvGrpSpPr/>
      </cdr:nvGrpSpPr>
      <cdr:grpSpPr>
        <a:xfrm xmlns:a="http://schemas.openxmlformats.org/drawingml/2006/main">
          <a:off x="5602387" y="1094179"/>
          <a:ext cx="2098161" cy="180029"/>
          <a:chOff x="10697850" y="3482046"/>
          <a:chExt cx="2098159" cy="179997"/>
        </a:xfrm>
      </cdr:grpSpPr>
      <cdr:sp macro="" textlink="">
        <cdr:nvSpPr>
          <cdr:cNvPr id="6" name="object 34">
            <a:extLst xmlns:a="http://schemas.openxmlformats.org/drawingml/2006/main">
              <a:ext uri="{FF2B5EF4-FFF2-40B4-BE49-F238E27FC236}">
                <a16:creationId xmlns:a16="http://schemas.microsoft.com/office/drawing/2014/main" id="{FA82B31D-AD39-080E-5189-B1E913BBF9F5}"/>
              </a:ext>
            </a:extLst>
          </cdr:cNvPr>
          <cdr:cNvSpPr txBox="1"/>
        </cdr:nvSpPr>
        <cdr:spPr>
          <a:xfrm xmlns:a="http://schemas.openxmlformats.org/drawingml/2006/main">
            <a:off x="10978861" y="3495331"/>
            <a:ext cx="1817148" cy="1667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solidFill>
                  <a:srgbClr val="282A2E"/>
                </a:solidFill>
                <a:latin typeface="Arial"/>
                <a:cs typeface="Arial"/>
              </a:rPr>
              <a:t>Молоко и молочные продукты</a:t>
            </a:r>
            <a:endParaRPr sz="1000" dirty="0">
              <a:latin typeface="Arial"/>
              <a:cs typeface="Arial"/>
            </a:endParaRPr>
          </a:p>
        </cdr:txBody>
      </cdr:sp>
      <cdr:sp macro="" textlink="">
        <cdr:nvSpPr>
          <cdr:cNvPr id="7" name="Овал 6">
            <a:extLst xmlns:a="http://schemas.openxmlformats.org/drawingml/2006/main">
              <a:ext uri="{FF2B5EF4-FFF2-40B4-BE49-F238E27FC236}">
                <a16:creationId xmlns:a16="http://schemas.microsoft.com/office/drawing/2014/main" id="{6DF81B30-47A0-AA47-21A1-EF60C876BEC8}"/>
              </a:ext>
            </a:extLst>
          </cdr:cNvPr>
          <cdr:cNvSpPr/>
        </cdr:nvSpPr>
        <cdr:spPr>
          <a:xfrm xmlns:a="http://schemas.openxmlformats.org/drawingml/2006/main">
            <a:off x="10697850" y="3482046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chemeClr val="accent3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 dirty="0"/>
          </a:p>
        </cdr:txBody>
      </cdr:sp>
    </cdr:grpSp>
  </cdr:relSizeAnchor>
  <cdr:relSizeAnchor xmlns:cdr="http://schemas.openxmlformats.org/drawingml/2006/chartDrawing">
    <cdr:from>
      <cdr:x>0.68942</cdr:x>
      <cdr:y>0.11698</cdr:y>
    </cdr:from>
    <cdr:to>
      <cdr:x>0.71105</cdr:x>
      <cdr:y>0.14837</cdr:y>
    </cdr:to>
    <cdr:sp macro="" textlink="">
      <cdr:nvSpPr>
        <cdr:cNvPr id="8" name="Овал 7">
          <a:extLst xmlns:a="http://schemas.openxmlformats.org/drawingml/2006/main">
            <a:ext uri="{FF2B5EF4-FFF2-40B4-BE49-F238E27FC236}">
              <a16:creationId xmlns:a16="http://schemas.microsoft.com/office/drawing/2014/main" id="{337861DE-F939-B8A7-BAB8-2BE0340B0617}"/>
            </a:ext>
          </a:extLst>
        </cdr:cNvPr>
        <cdr:cNvSpPr/>
      </cdr:nvSpPr>
      <cdr:spPr>
        <a:xfrm xmlns:a="http://schemas.openxmlformats.org/drawingml/2006/main">
          <a:off x="5603589" y="655251"/>
          <a:ext cx="175846" cy="175846"/>
        </a:xfrm>
        <a:prstGeom xmlns:a="http://schemas.openxmlformats.org/drawingml/2006/main" prst="ellipse">
          <a:avLst/>
        </a:prstGeom>
        <a:solidFill xmlns:a="http://schemas.openxmlformats.org/drawingml/2006/main">
          <a:srgbClr val="36319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/>
        </a:p>
      </cdr:txBody>
    </cdr:sp>
  </cdr:relSizeAnchor>
  <cdr:relSizeAnchor xmlns:cdr="http://schemas.openxmlformats.org/drawingml/2006/chartDrawing">
    <cdr:from>
      <cdr:x>0.6894</cdr:x>
      <cdr:y>0.26355</cdr:y>
    </cdr:from>
    <cdr:to>
      <cdr:x>0.91572</cdr:x>
      <cdr:y>0.29494</cdr:y>
    </cdr:to>
    <cdr:grpSp>
      <cdr:nvGrpSpPr>
        <cdr:cNvPr id="9" name="Группа 8">
          <a:extLst xmlns:a="http://schemas.openxmlformats.org/drawingml/2006/main">
            <a:ext uri="{FF2B5EF4-FFF2-40B4-BE49-F238E27FC236}">
              <a16:creationId xmlns:a16="http://schemas.microsoft.com/office/drawing/2014/main" id="{8C001C99-140B-0F57-1D2F-FBB22D56F6F0}"/>
            </a:ext>
          </a:extLst>
        </cdr:cNvPr>
        <cdr:cNvGrpSpPr/>
      </cdr:nvGrpSpPr>
      <cdr:grpSpPr>
        <a:xfrm xmlns:a="http://schemas.openxmlformats.org/drawingml/2006/main">
          <a:off x="5603443" y="1476251"/>
          <a:ext cx="1839529" cy="175828"/>
          <a:chOff x="10698927" y="3226274"/>
          <a:chExt cx="1839510" cy="175846"/>
        </a:xfrm>
      </cdr:grpSpPr>
      <cdr:sp macro="" textlink="">
        <cdr:nvSpPr>
          <cdr:cNvPr id="10" name="object 34">
            <a:extLst xmlns:a="http://schemas.openxmlformats.org/drawingml/2006/main">
              <a:ext uri="{FF2B5EF4-FFF2-40B4-BE49-F238E27FC236}">
                <a16:creationId xmlns:a16="http://schemas.microsoft.com/office/drawing/2014/main" id="{09D7E480-204F-452E-E876-A28B3A364442}"/>
              </a:ext>
            </a:extLst>
          </cdr:cNvPr>
          <cdr:cNvSpPr txBox="1"/>
        </cdr:nvSpPr>
        <cdr:spPr>
          <a:xfrm xmlns:a="http://schemas.openxmlformats.org/drawingml/2006/main">
            <a:off x="10986460" y="3228631"/>
            <a:ext cx="1551977" cy="1667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Плоды и овощи</a:t>
            </a:r>
            <a:endParaRPr sz="1000" dirty="0">
              <a:latin typeface="Arial"/>
              <a:cs typeface="Arial"/>
            </a:endParaRPr>
          </a:p>
        </cdr:txBody>
      </cdr:sp>
      <cdr:sp macro="" textlink="">
        <cdr:nvSpPr>
          <cdr:cNvPr id="11" name="Овал 10">
            <a:extLst xmlns:a="http://schemas.openxmlformats.org/drawingml/2006/main">
              <a:ext uri="{FF2B5EF4-FFF2-40B4-BE49-F238E27FC236}">
                <a16:creationId xmlns:a16="http://schemas.microsoft.com/office/drawing/2014/main" id="{D8DD5690-C6CE-ADF1-97CC-B91E6C72BA6C}"/>
              </a:ext>
            </a:extLst>
          </cdr:cNvPr>
          <cdr:cNvSpPr/>
        </cdr:nvSpPr>
        <cdr:spPr>
          <a:xfrm xmlns:a="http://schemas.openxmlformats.org/drawingml/2006/main">
            <a:off x="10698927" y="3226274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chemeClr val="accent5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  <cdr:relSizeAnchor xmlns:cdr="http://schemas.openxmlformats.org/drawingml/2006/chartDrawing">
    <cdr:from>
      <cdr:x>0.69103</cdr:x>
      <cdr:y>0.32988</cdr:y>
    </cdr:from>
    <cdr:to>
      <cdr:x>0.91735</cdr:x>
      <cdr:y>0.36127</cdr:y>
    </cdr:to>
    <cdr:grpSp>
      <cdr:nvGrpSpPr>
        <cdr:cNvPr id="12" name="Группа 11">
          <a:extLst xmlns:a="http://schemas.openxmlformats.org/drawingml/2006/main">
            <a:ext uri="{FF2B5EF4-FFF2-40B4-BE49-F238E27FC236}">
              <a16:creationId xmlns:a16="http://schemas.microsoft.com/office/drawing/2014/main" id="{EB9958A9-60AC-480B-A44B-6178DB9E246D}"/>
            </a:ext>
          </a:extLst>
        </cdr:cNvPr>
        <cdr:cNvGrpSpPr/>
      </cdr:nvGrpSpPr>
      <cdr:grpSpPr>
        <a:xfrm xmlns:a="http://schemas.openxmlformats.org/drawingml/2006/main">
          <a:off x="5616692" y="1847792"/>
          <a:ext cx="1839529" cy="175828"/>
          <a:chOff x="15794381" y="4976306"/>
          <a:chExt cx="1839508" cy="175846"/>
        </a:xfrm>
      </cdr:grpSpPr>
      <cdr:sp macro="" textlink="">
        <cdr:nvSpPr>
          <cdr:cNvPr id="13" name="object 34">
            <a:extLst xmlns:a="http://schemas.openxmlformats.org/drawingml/2006/main">
              <a:ext uri="{FF2B5EF4-FFF2-40B4-BE49-F238E27FC236}">
                <a16:creationId xmlns:a16="http://schemas.microsoft.com/office/drawing/2014/main" id="{20D85210-8AB4-4207-B168-C1B7A1123A69}"/>
              </a:ext>
            </a:extLst>
          </cdr:cNvPr>
          <cdr:cNvSpPr txBox="1"/>
        </cdr:nvSpPr>
        <cdr:spPr>
          <a:xfrm xmlns:a="http://schemas.openxmlformats.org/drawingml/2006/main">
            <a:off x="16081912" y="4978663"/>
            <a:ext cx="1551977" cy="1667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Arial"/>
              </a:rPr>
              <a:t>Мясо и мясопродукты</a:t>
            </a:r>
            <a:endParaRPr sz="1000" dirty="0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Arial"/>
            </a:endParaRPr>
          </a:p>
        </cdr:txBody>
      </cdr:sp>
      <cdr:sp macro="" textlink="">
        <cdr:nvSpPr>
          <cdr:cNvPr id="14" name="Овал 13">
            <a:extLst xmlns:a="http://schemas.openxmlformats.org/drawingml/2006/main">
              <a:ext uri="{FF2B5EF4-FFF2-40B4-BE49-F238E27FC236}">
                <a16:creationId xmlns:a16="http://schemas.microsoft.com/office/drawing/2014/main" id="{EC229281-5F3B-43C5-BFD9-783EAF7F9DB8}"/>
              </a:ext>
            </a:extLst>
          </cdr:cNvPr>
          <cdr:cNvSpPr/>
        </cdr:nvSpPr>
        <cdr:spPr>
          <a:xfrm xmlns:a="http://schemas.openxmlformats.org/drawingml/2006/main">
            <a:off x="15794381" y="4976306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578C7B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  <cdr:relSizeAnchor xmlns:cdr="http://schemas.openxmlformats.org/drawingml/2006/chartDrawing">
    <cdr:from>
      <cdr:x>0.69084</cdr:x>
      <cdr:y>0.40146</cdr:y>
    </cdr:from>
    <cdr:to>
      <cdr:x>0.91715</cdr:x>
      <cdr:y>0.43285</cdr:y>
    </cdr:to>
    <cdr:grpSp>
      <cdr:nvGrpSpPr>
        <cdr:cNvPr id="15" name="Группа 14">
          <a:extLst xmlns:a="http://schemas.openxmlformats.org/drawingml/2006/main">
            <a:ext uri="{FF2B5EF4-FFF2-40B4-BE49-F238E27FC236}">
              <a16:creationId xmlns:a16="http://schemas.microsoft.com/office/drawing/2014/main" id="{1FEBA74A-4EC9-4D74-9900-9D7BAAA8C0FF}"/>
            </a:ext>
          </a:extLst>
        </cdr:cNvPr>
        <cdr:cNvGrpSpPr/>
      </cdr:nvGrpSpPr>
      <cdr:grpSpPr>
        <a:xfrm xmlns:a="http://schemas.openxmlformats.org/drawingml/2006/main">
          <a:off x="5615148" y="2248741"/>
          <a:ext cx="1839447" cy="175828"/>
          <a:chOff x="15794381" y="4976306"/>
          <a:chExt cx="1839508" cy="175846"/>
        </a:xfrm>
      </cdr:grpSpPr>
      <cdr:sp macro="" textlink="">
        <cdr:nvSpPr>
          <cdr:cNvPr id="16" name="object 34">
            <a:extLst xmlns:a="http://schemas.openxmlformats.org/drawingml/2006/main">
              <a:ext uri="{FF2B5EF4-FFF2-40B4-BE49-F238E27FC236}">
                <a16:creationId xmlns:a16="http://schemas.microsoft.com/office/drawing/2014/main" id="{19D3B52F-7DD6-4460-95B7-887372D5C3EC}"/>
              </a:ext>
            </a:extLst>
          </cdr:cNvPr>
          <cdr:cNvSpPr txBox="1"/>
        </cdr:nvSpPr>
        <cdr:spPr>
          <a:xfrm xmlns:a="http://schemas.openxmlformats.org/drawingml/2006/main">
            <a:off x="16081912" y="4978663"/>
            <a:ext cx="1551977" cy="1667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Arial"/>
              </a:rPr>
              <a:t>Масло и жиры</a:t>
            </a:r>
            <a:endParaRPr sz="1000" dirty="0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Arial"/>
            </a:endParaRPr>
          </a:p>
        </cdr:txBody>
      </cdr:sp>
      <cdr:sp macro="" textlink="">
        <cdr:nvSpPr>
          <cdr:cNvPr id="17" name="Овал 16">
            <a:extLst xmlns:a="http://schemas.openxmlformats.org/drawingml/2006/main">
              <a:ext uri="{FF2B5EF4-FFF2-40B4-BE49-F238E27FC236}">
                <a16:creationId xmlns:a16="http://schemas.microsoft.com/office/drawing/2014/main" id="{39D8E6A6-5888-4C45-8862-B76B8F047884}"/>
              </a:ext>
            </a:extLst>
          </cdr:cNvPr>
          <cdr:cNvSpPr/>
        </cdr:nvSpPr>
        <cdr:spPr>
          <a:xfrm xmlns:a="http://schemas.openxmlformats.org/drawingml/2006/main">
            <a:off x="15794381" y="4976306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46AA98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 dirty="0"/>
          </a:p>
        </cdr:txBody>
      </cdr:sp>
    </cdr:grpSp>
  </cdr:relSizeAnchor>
  <cdr:relSizeAnchor xmlns:cdr="http://schemas.openxmlformats.org/drawingml/2006/chartDrawing">
    <cdr:from>
      <cdr:x>0.69079</cdr:x>
      <cdr:y>0.4843</cdr:y>
    </cdr:from>
    <cdr:to>
      <cdr:x>0.91355</cdr:x>
      <cdr:y>0.5157</cdr:y>
    </cdr:to>
    <cdr:grpSp>
      <cdr:nvGrpSpPr>
        <cdr:cNvPr id="18" name="Группа 17">
          <a:extLst xmlns:a="http://schemas.openxmlformats.org/drawingml/2006/main">
            <a:ext uri="{FF2B5EF4-FFF2-40B4-BE49-F238E27FC236}">
              <a16:creationId xmlns:a16="http://schemas.microsoft.com/office/drawing/2014/main" id="{B9054801-F3D7-409F-98BB-D228270D2987}"/>
            </a:ext>
          </a:extLst>
        </cdr:cNvPr>
        <cdr:cNvGrpSpPr/>
      </cdr:nvGrpSpPr>
      <cdr:grpSpPr>
        <a:xfrm xmlns:a="http://schemas.openxmlformats.org/drawingml/2006/main">
          <a:off x="5614741" y="2712761"/>
          <a:ext cx="1810593" cy="175885"/>
          <a:chOff x="26002525" y="7703889"/>
          <a:chExt cx="1810633" cy="175846"/>
        </a:xfrm>
      </cdr:grpSpPr>
      <cdr:sp macro="" textlink="">
        <cdr:nvSpPr>
          <cdr:cNvPr id="19" name="object 34">
            <a:extLst xmlns:a="http://schemas.openxmlformats.org/drawingml/2006/main">
              <a:ext uri="{FF2B5EF4-FFF2-40B4-BE49-F238E27FC236}">
                <a16:creationId xmlns:a16="http://schemas.microsoft.com/office/drawing/2014/main" id="{B286619D-9A2E-4C5B-BF2C-75102EF90EF5}"/>
              </a:ext>
            </a:extLst>
          </cdr:cNvPr>
          <cdr:cNvSpPr txBox="1"/>
        </cdr:nvSpPr>
        <cdr:spPr>
          <a:xfrm xmlns:a="http://schemas.openxmlformats.org/drawingml/2006/main">
            <a:off x="26261181" y="7706246"/>
            <a:ext cx="1551977" cy="166712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cs typeface="Arial"/>
              </a:rPr>
              <a:t>Яйца</a:t>
            </a:r>
            <a:endParaRPr sz="1000" dirty="0">
              <a:solidFill>
                <a:schemeClr val="tx1">
                  <a:lumMod val="90000"/>
                  <a:lumOff val="10000"/>
                </a:schemeClr>
              </a:solidFill>
              <a:latin typeface="Arial"/>
              <a:cs typeface="Arial"/>
            </a:endParaRPr>
          </a:p>
        </cdr:txBody>
      </cdr:sp>
      <cdr:sp macro="" textlink="">
        <cdr:nvSpPr>
          <cdr:cNvPr id="20" name="Овал 19">
            <a:extLst xmlns:a="http://schemas.openxmlformats.org/drawingml/2006/main">
              <a:ext uri="{FF2B5EF4-FFF2-40B4-BE49-F238E27FC236}">
                <a16:creationId xmlns:a16="http://schemas.microsoft.com/office/drawing/2014/main" id="{80FBF762-0FF1-47D5-A6BD-6B57FD7F7F76}"/>
              </a:ext>
            </a:extLst>
          </cdr:cNvPr>
          <cdr:cNvSpPr/>
        </cdr:nvSpPr>
        <cdr:spPr>
          <a:xfrm xmlns:a="http://schemas.openxmlformats.org/drawingml/2006/main">
            <a:off x="26002525" y="7703889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A1DCBC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  <cdr:relSizeAnchor xmlns:cdr="http://schemas.openxmlformats.org/drawingml/2006/chartDrawing">
    <cdr:from>
      <cdr:x>0.68952</cdr:x>
      <cdr:y>0.55813</cdr:y>
    </cdr:from>
    <cdr:to>
      <cdr:x>0.8909</cdr:x>
      <cdr:y>0.58953</cdr:y>
    </cdr:to>
    <cdr:grpSp>
      <cdr:nvGrpSpPr>
        <cdr:cNvPr id="21" name="Группа 20">
          <a:extLst xmlns:a="http://schemas.openxmlformats.org/drawingml/2006/main">
            <a:ext uri="{FF2B5EF4-FFF2-40B4-BE49-F238E27FC236}">
              <a16:creationId xmlns:a16="http://schemas.microsoft.com/office/drawing/2014/main" id="{5E3EDFA6-5B52-FEFB-6CBC-D34CD05D2C55}"/>
            </a:ext>
          </a:extLst>
        </cdr:cNvPr>
        <cdr:cNvGrpSpPr/>
      </cdr:nvGrpSpPr>
      <cdr:grpSpPr>
        <a:xfrm xmlns:a="http://schemas.openxmlformats.org/drawingml/2006/main">
          <a:off x="5604419" y="3126313"/>
          <a:ext cx="1636816" cy="175884"/>
          <a:chOff x="10717100" y="2390425"/>
          <a:chExt cx="1652419" cy="175846"/>
        </a:xfrm>
      </cdr:grpSpPr>
      <cdr:sp macro="" textlink="">
        <cdr:nvSpPr>
          <cdr:cNvPr id="22" name="object 34">
            <a:extLst xmlns:a="http://schemas.openxmlformats.org/drawingml/2006/main">
              <a:ext uri="{FF2B5EF4-FFF2-40B4-BE49-F238E27FC236}">
                <a16:creationId xmlns:a16="http://schemas.microsoft.com/office/drawing/2014/main" id="{7740DFE2-EAD2-8109-94BB-EA27AC980EB8}"/>
              </a:ext>
            </a:extLst>
          </cdr:cNvPr>
          <cdr:cNvSpPr txBox="1"/>
        </cdr:nvSpPr>
        <cdr:spPr>
          <a:xfrm xmlns:a="http://schemas.openxmlformats.org/drawingml/2006/main">
            <a:off x="10978861" y="2390425"/>
            <a:ext cx="1390658" cy="166664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Чай, соль, специи</a:t>
            </a:r>
            <a:endParaRPr sz="1000" dirty="0">
              <a:latin typeface="Arial"/>
              <a:cs typeface="Arial"/>
            </a:endParaRPr>
          </a:p>
        </cdr:txBody>
      </cdr:sp>
      <cdr:sp macro="" textlink="">
        <cdr:nvSpPr>
          <cdr:cNvPr id="23" name="Овал 22">
            <a:extLst xmlns:a="http://schemas.openxmlformats.org/drawingml/2006/main">
              <a:ext uri="{FF2B5EF4-FFF2-40B4-BE49-F238E27FC236}">
                <a16:creationId xmlns:a16="http://schemas.microsoft.com/office/drawing/2014/main" id="{68956773-55C1-EBA2-D00D-7373AC6454B3}"/>
              </a:ext>
            </a:extLst>
          </cdr:cNvPr>
          <cdr:cNvSpPr/>
        </cdr:nvSpPr>
        <cdr:spPr>
          <a:xfrm xmlns:a="http://schemas.openxmlformats.org/drawingml/2006/main">
            <a:off x="10717100" y="2390425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chemeClr val="accent2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  <cdr:relSizeAnchor xmlns:cdr="http://schemas.openxmlformats.org/drawingml/2006/chartDrawing">
    <cdr:from>
      <cdr:x>0.68979</cdr:x>
      <cdr:y>0.63508</cdr:y>
    </cdr:from>
    <cdr:to>
      <cdr:x>0.93498</cdr:x>
      <cdr:y>0.69232</cdr:y>
    </cdr:to>
    <cdr:grpSp>
      <cdr:nvGrpSpPr>
        <cdr:cNvPr id="24" name="Группа 23">
          <a:extLst xmlns:a="http://schemas.openxmlformats.org/drawingml/2006/main">
            <a:ext uri="{FF2B5EF4-FFF2-40B4-BE49-F238E27FC236}">
              <a16:creationId xmlns:a16="http://schemas.microsoft.com/office/drawing/2014/main" id="{EB85B0E6-1F63-B301-5914-0B053A15C3C2}"/>
            </a:ext>
          </a:extLst>
        </cdr:cNvPr>
        <cdr:cNvGrpSpPr/>
      </cdr:nvGrpSpPr>
      <cdr:grpSpPr>
        <a:xfrm xmlns:a="http://schemas.openxmlformats.org/drawingml/2006/main">
          <a:off x="5606613" y="3557342"/>
          <a:ext cx="1992904" cy="320624"/>
          <a:chOff x="10726726" y="2142775"/>
          <a:chExt cx="1992945" cy="320574"/>
        </a:xfrm>
      </cdr:grpSpPr>
      <cdr:sp macro="" textlink="">
        <cdr:nvSpPr>
          <cdr:cNvPr id="25" name="object 34">
            <a:extLst xmlns:a="http://schemas.openxmlformats.org/drawingml/2006/main">
              <a:ext uri="{FF2B5EF4-FFF2-40B4-BE49-F238E27FC236}">
                <a16:creationId xmlns:a16="http://schemas.microsoft.com/office/drawing/2014/main" id="{902C85F6-C6C4-03BC-0427-388B4128F415}"/>
              </a:ext>
            </a:extLst>
          </cdr:cNvPr>
          <cdr:cNvSpPr txBox="1"/>
        </cdr:nvSpPr>
        <cdr:spPr>
          <a:xfrm xmlns:a="http://schemas.openxmlformats.org/drawingml/2006/main">
            <a:off x="10978861" y="2142775"/>
            <a:ext cx="1740810" cy="320574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Сахар и кондитерские изделия</a:t>
            </a:r>
            <a:endParaRPr sz="1000" dirty="0">
              <a:latin typeface="Arial"/>
              <a:cs typeface="Arial"/>
            </a:endParaRPr>
          </a:p>
        </cdr:txBody>
      </cdr:sp>
      <cdr:sp macro="" textlink="">
        <cdr:nvSpPr>
          <cdr:cNvPr id="26" name="Овал 25">
            <a:extLst xmlns:a="http://schemas.openxmlformats.org/drawingml/2006/main">
              <a:ext uri="{FF2B5EF4-FFF2-40B4-BE49-F238E27FC236}">
                <a16:creationId xmlns:a16="http://schemas.microsoft.com/office/drawing/2014/main" id="{8110E604-78E3-0E36-52C3-16764A9F64D3}"/>
              </a:ext>
            </a:extLst>
          </cdr:cNvPr>
          <cdr:cNvSpPr/>
        </cdr:nvSpPr>
        <cdr:spPr>
          <a:xfrm xmlns:a="http://schemas.openxmlformats.org/drawingml/2006/main">
            <a:off x="10726726" y="2181276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chemeClr val="accent6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  <cdr:relSizeAnchor xmlns:cdr="http://schemas.openxmlformats.org/drawingml/2006/chartDrawing">
    <cdr:from>
      <cdr:x>0.68952</cdr:x>
      <cdr:y>0.7253</cdr:y>
    </cdr:from>
    <cdr:to>
      <cdr:x>0.91932</cdr:x>
      <cdr:y>0.76013</cdr:y>
    </cdr:to>
    <cdr:grpSp>
      <cdr:nvGrpSpPr>
        <cdr:cNvPr id="27" name="Группа 26">
          <a:extLst xmlns:a="http://schemas.openxmlformats.org/drawingml/2006/main">
            <a:ext uri="{FF2B5EF4-FFF2-40B4-BE49-F238E27FC236}">
              <a16:creationId xmlns:a16="http://schemas.microsoft.com/office/drawing/2014/main" id="{83D495B0-AD47-4648-6949-E38BC04921BC}"/>
            </a:ext>
          </a:extLst>
        </cdr:cNvPr>
        <cdr:cNvGrpSpPr/>
      </cdr:nvGrpSpPr>
      <cdr:grpSpPr>
        <a:xfrm xmlns:a="http://schemas.openxmlformats.org/drawingml/2006/main">
          <a:off x="5604419" y="4062700"/>
          <a:ext cx="1867814" cy="195098"/>
          <a:chOff x="10707474" y="1770197"/>
          <a:chExt cx="1867781" cy="195097"/>
        </a:xfrm>
      </cdr:grpSpPr>
      <cdr:sp macro="" textlink="">
        <cdr:nvSpPr>
          <cdr:cNvPr id="28" name="object 34">
            <a:extLst xmlns:a="http://schemas.openxmlformats.org/drawingml/2006/main">
              <a:ext uri="{FF2B5EF4-FFF2-40B4-BE49-F238E27FC236}">
                <a16:creationId xmlns:a16="http://schemas.microsoft.com/office/drawing/2014/main" id="{1D9FBA61-EA93-0FDE-F8E6-C34205D6662D}"/>
              </a:ext>
            </a:extLst>
          </cdr:cNvPr>
          <cdr:cNvSpPr txBox="1"/>
        </cdr:nvSpPr>
        <cdr:spPr>
          <a:xfrm xmlns:a="http://schemas.openxmlformats.org/drawingml/2006/main">
            <a:off x="10940360" y="1770197"/>
            <a:ext cx="1634895" cy="166711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="horz" wrap="square" lIns="0" tIns="12700" rIns="0" bIns="0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Рыба и рыбопродукты</a:t>
            </a:r>
            <a:endParaRPr sz="1000" dirty="0">
              <a:latin typeface="Arial"/>
              <a:cs typeface="Arial"/>
            </a:endParaRPr>
          </a:p>
        </cdr:txBody>
      </cdr:sp>
      <cdr:sp macro="" textlink="">
        <cdr:nvSpPr>
          <cdr:cNvPr id="29" name="Овал 28">
            <a:extLst xmlns:a="http://schemas.openxmlformats.org/drawingml/2006/main">
              <a:ext uri="{FF2B5EF4-FFF2-40B4-BE49-F238E27FC236}">
                <a16:creationId xmlns:a16="http://schemas.microsoft.com/office/drawing/2014/main" id="{32069E66-3E31-8D79-300C-8244B142A2F6}"/>
              </a:ext>
            </a:extLst>
          </cdr:cNvPr>
          <cdr:cNvSpPr/>
        </cdr:nvSpPr>
        <cdr:spPr>
          <a:xfrm xmlns:a="http://schemas.openxmlformats.org/drawingml/2006/main">
            <a:off x="10707474" y="1789448"/>
            <a:ext cx="175846" cy="175846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FFD7AC"/>
          </a:solidFill>
          <a:ln xmlns:a="http://schemas.openxmlformats.org/drawingml/2006/main">
            <a:noFill/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rtlCol="0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pPr algn="ctr"/>
            <a:endParaRPr lang="ru-RU"/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AE9EF-1B71-41CA-8AEC-8F3DAE1A740A}" type="datetimeFigureOut">
              <a:rPr lang="ru-RU" smtClean="0"/>
              <a:t>15.07.2024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BF0E1-7962-402B-8488-C2708AAB1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7732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32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215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46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72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690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395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990F1-6771-42C2-AEA1-526981A71BE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42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Дата 3">
            <a:extLst>
              <a:ext uri="{FF2B5EF4-FFF2-40B4-BE49-F238E27FC236}">
                <a16:creationId xmlns:a16="http://schemas.microsoft.com/office/drawing/2014/main" id="{A0F82543-C29B-0D5E-DDFB-152EE9B01379}"/>
              </a:ext>
            </a:extLst>
          </p:cNvPr>
          <p:cNvSpPr txBox="1">
            <a:spLocks/>
          </p:cNvSpPr>
          <p:nvPr userDrawn="1"/>
        </p:nvSpPr>
        <p:spPr>
          <a:xfrm>
            <a:off x="923517" y="5834925"/>
            <a:ext cx="9747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ctr" defTabSz="914400" rtl="0" eaLnBrk="1" latinLnBrk="0" hangingPunct="1">
              <a:defRPr lang="ru-RU" sz="1200" b="1" kern="1200" baseline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363194"/>
              </a:solidFill>
              <a:latin typeface="Arial" panose="020B0604020202020204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69DFFB-C6F8-2A44-C30E-91A7BD289FE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25438" y="3267945"/>
            <a:ext cx="6611568" cy="365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94E159DB-C40A-1886-8268-3F63F133A1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725" y="2829798"/>
            <a:ext cx="6611568" cy="566594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Дата 24">
            <a:extLst>
              <a:ext uri="{FF2B5EF4-FFF2-40B4-BE49-F238E27FC236}">
                <a16:creationId xmlns:a16="http://schemas.microsoft.com/office/drawing/2014/main" id="{83F37492-9A68-EA6B-3787-2DF4EEF4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/>
          <a:lstStyle/>
          <a:p>
            <a:fld id="{66066E51-5F4A-43E2-A6C2-84789929AB13}" type="datetimeFigureOut">
              <a:rPr lang="ru-RU" smtClean="0"/>
              <a:pPr/>
              <a:t>15.07.2024</a:t>
            </a:fld>
            <a:endParaRPr lang="ru-RU" dirty="0"/>
          </a:p>
        </p:txBody>
      </p:sp>
      <p:sp>
        <p:nvSpPr>
          <p:cNvPr id="26" name="Нижний колонтитул 25">
            <a:extLst>
              <a:ext uri="{FF2B5EF4-FFF2-40B4-BE49-F238E27FC236}">
                <a16:creationId xmlns:a16="http://schemas.microsoft.com/office/drawing/2014/main" id="{F09EB815-7309-2FB6-E4DD-20C2ACDB6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5733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642" userDrawn="1">
          <p15:clr>
            <a:srgbClr val="FBAE40"/>
          </p15:clr>
        </p15:guide>
        <p15:guide id="4" orient="horz" pos="200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499" y="1852613"/>
            <a:ext cx="6525731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id="{CFD94AFF-47FA-B07D-6D6E-1B1434C57BC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3491076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3">
            <a:extLst>
              <a:ext uri="{FF2B5EF4-FFF2-40B4-BE49-F238E27FC236}">
                <a16:creationId xmlns:a16="http://schemas.microsoft.com/office/drawing/2014/main" id="{C8075BC7-29F4-10A7-6099-61883186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D82FA-6AB3-5816-0705-7DBED92EFE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id="{0766932F-D377-005A-FF38-41E4840386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5047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838575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3" name="Рисунок 11">
            <a:extLst>
              <a:ext uri="{FF2B5EF4-FFF2-40B4-BE49-F238E27FC236}">
                <a16:creationId xmlns:a16="http://schemas.microsoft.com/office/drawing/2014/main" id="{1B70D70E-2EE6-BF62-5660-FF6CFAD0E6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08368" y="1852612"/>
            <a:ext cx="5252600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15" name="Текст 14">
            <a:extLst>
              <a:ext uri="{FF2B5EF4-FFF2-40B4-BE49-F238E27FC236}">
                <a16:creationId xmlns:a16="http://schemas.microsoft.com/office/drawing/2014/main" id="{5B3B671A-5AD2-35DA-9E7E-3AE2D16948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1" y="1852612"/>
            <a:ext cx="2624552" cy="36099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50E73817-7DF2-7F29-C8B8-0FFF36405A8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245DBB21-2694-9011-C1A0-751E00672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FDFFFA-31E0-159B-BEA9-87C8F2B71D6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7BD1D476-8150-2E47-5A48-398AD227BA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55679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826B263B-E390-012A-5F0A-39E8448383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72500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3" name="Рисунок 11">
            <a:extLst>
              <a:ext uri="{FF2B5EF4-FFF2-40B4-BE49-F238E27FC236}">
                <a16:creationId xmlns:a16="http://schemas.microsoft.com/office/drawing/2014/main" id="{3471242F-CCB7-688C-7FF7-2E77CEAC1F1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102707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9AC462-0E67-2B17-CA38-A795A2BB5CB7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id="{3F9C5E39-5BEB-8216-F122-FED360A9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E84E1C0-4BDE-2B66-15BD-7AD4783C75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B9B23E10-02A1-A6D3-718E-CDBA938FBCB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476723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3">
            <a:extLst>
              <a:ext uri="{FF2B5EF4-FFF2-40B4-BE49-F238E27FC236}">
                <a16:creationId xmlns:a16="http://schemas.microsoft.com/office/drawing/2014/main" id="{F3244840-D46E-7CA6-422B-3AC25F58923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2A59621-BEC3-13D1-CC5C-BC6D3DB1460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99661" y="1285733"/>
            <a:ext cx="11136244" cy="445321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6F3A45D3-8FCD-97D9-5D8A-049C1E22EC6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id="{5198C4F6-DB3A-5160-A22E-7DBF4D955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7C96CF-481F-73CB-D6FD-4EC2A2D411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id="{4EC2A411-9B53-D4E0-D0A7-E5BE0828E2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512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03D16D53-7852-B8AF-68FA-5E3C80BD9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9661" y="1119498"/>
            <a:ext cx="3932237" cy="47415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0150B22C-36E5-ACAF-31F7-3EE49D3BB286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Рисунок 16">
            <a:extLst>
              <a:ext uri="{FF2B5EF4-FFF2-40B4-BE49-F238E27FC236}">
                <a16:creationId xmlns:a16="http://schemas.microsoft.com/office/drawing/2014/main" id="{A9B994D8-D0ED-E6D0-8144-FF42E93F4E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018088" y="1119499"/>
            <a:ext cx="6718300" cy="4741551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2" name="Номер слайда 4">
            <a:extLst>
              <a:ext uri="{FF2B5EF4-FFF2-40B4-BE49-F238E27FC236}">
                <a16:creationId xmlns:a16="http://schemas.microsoft.com/office/drawing/2014/main" id="{51FA5304-2109-7D22-A5D1-CD631A2137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B4CA5D0B-8B52-1107-559A-749E3A7F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C35BE-CD20-3048-90D0-98E95BD517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CD1B28A3-2374-CAED-A896-4784B3A1BA2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36140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 и опис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0B77544B-57D9-E431-D1E6-8256238A8B0B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Диаграмма 11">
            <a:extLst>
              <a:ext uri="{FF2B5EF4-FFF2-40B4-BE49-F238E27FC236}">
                <a16:creationId xmlns:a16="http://schemas.microsoft.com/office/drawing/2014/main" id="{C55CCD9B-D286-2625-CCCD-E190BE736E02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00075" y="1255713"/>
            <a:ext cx="7177088" cy="4478337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415DDDC4-24BA-1A90-35C7-DBF0F8076A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86738" y="1255713"/>
            <a:ext cx="3549650" cy="44783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" name="Номер слайда 4">
            <a:extLst>
              <a:ext uri="{FF2B5EF4-FFF2-40B4-BE49-F238E27FC236}">
                <a16:creationId xmlns:a16="http://schemas.microsoft.com/office/drawing/2014/main" id="{66B31BB7-B03F-E9BD-6391-BD436CF802B4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E873933A-3B4D-6646-56C5-E235FC34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9584E200-17B8-6EC5-F56A-389532120D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7">
            <a:extLst>
              <a:ext uri="{FF2B5EF4-FFF2-40B4-BE49-F238E27FC236}">
                <a16:creationId xmlns:a16="http://schemas.microsoft.com/office/drawing/2014/main" id="{9FA56755-BB0D-CFC8-17A1-8DFFB47CA1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893658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C98E6E48-539F-6663-3EC2-99A02C6C8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2452" y="1309026"/>
            <a:ext cx="4600230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412E470-A3E0-AA1D-BD7D-EE0A4A8BC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2452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636147-C979-6BB0-1430-8A0199843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029" y="1309026"/>
            <a:ext cx="4626801" cy="64282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object 13">
            <a:extLst>
              <a:ext uri="{FF2B5EF4-FFF2-40B4-BE49-F238E27FC236}">
                <a16:creationId xmlns:a16="http://schemas.microsoft.com/office/drawing/2014/main" id="{AD0B6318-4C01-5B81-FFE0-29FA74921D8E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Объект 3">
            <a:extLst>
              <a:ext uri="{FF2B5EF4-FFF2-40B4-BE49-F238E27FC236}">
                <a16:creationId xmlns:a16="http://schemas.microsoft.com/office/drawing/2014/main" id="{CEB75230-A382-1CD5-FD4F-96C0E7AB2D2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596314" y="1951848"/>
            <a:ext cx="4600230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id="{A87B1AA6-636A-712D-E7E7-19BD221B0188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9" name="Нижний колонтитул 3">
            <a:extLst>
              <a:ext uri="{FF2B5EF4-FFF2-40B4-BE49-F238E27FC236}">
                <a16:creationId xmlns:a16="http://schemas.microsoft.com/office/drawing/2014/main" id="{EB9C93E9-B451-90FC-1FD3-8515D51D0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B1A32F-BECD-A5F3-9A03-60FC268A028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7">
            <a:extLst>
              <a:ext uri="{FF2B5EF4-FFF2-40B4-BE49-F238E27FC236}">
                <a16:creationId xmlns:a16="http://schemas.microsoft.com/office/drawing/2014/main" id="{1A63BB1B-9530-0FCF-620C-8708332BB8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25139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63098" y="2148277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12259" y="2373142"/>
            <a:ext cx="3814428" cy="213577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863098" y="3878662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AC3773A7-9B04-3EE4-6241-6EFC66E05F5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3FFE4DE8-568E-3060-9EE8-09722B0A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F76C62-7925-6E4A-D859-534CA5463E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6645C419-0866-FA99-ED47-907B3D6070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426366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ци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343AC42-1174-A0F9-D614-82F7219605DC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B24FDC3D-6C08-F9B5-A0FF-4CCABC08556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39625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4" name="Текст 13">
            <a:extLst>
              <a:ext uri="{FF2B5EF4-FFF2-40B4-BE49-F238E27FC236}">
                <a16:creationId xmlns:a16="http://schemas.microsoft.com/office/drawing/2014/main" id="{97F2BDD6-A506-2B6D-9A72-24157185799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17141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13">
            <a:extLst>
              <a:ext uri="{FF2B5EF4-FFF2-40B4-BE49-F238E27FC236}">
                <a16:creationId xmlns:a16="http://schemas.microsoft.com/office/drawing/2014/main" id="{04330EFB-CBC7-CD9D-FF5F-A635746942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27394" y="3429000"/>
            <a:ext cx="2217821" cy="19367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13">
            <a:extLst>
              <a:ext uri="{FF2B5EF4-FFF2-40B4-BE49-F238E27FC236}">
                <a16:creationId xmlns:a16="http://schemas.microsoft.com/office/drawing/2014/main" id="{DA2D08C4-B4F3-003F-4C41-F9CE056459D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337177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:a16="http://schemas.microsoft.com/office/drawing/2014/main" id="{56067903-C0E3-AE2B-A079-16BDAED6418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49878" y="1383485"/>
            <a:ext cx="1443539" cy="1443539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21" name="Текст 13">
            <a:extLst>
              <a:ext uri="{FF2B5EF4-FFF2-40B4-BE49-F238E27FC236}">
                <a16:creationId xmlns:a16="http://schemas.microsoft.com/office/drawing/2014/main" id="{4670D368-EE86-FD2B-A287-B8169A2DF1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347430" y="1751993"/>
            <a:ext cx="2016876" cy="6302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200" b="1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B2053094-509F-09A3-FC67-7802C71B4C16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7A854170-0557-2FB2-1028-6A819A39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6F70C-126B-53C3-5F10-0FD29DC488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4CA24187-AEB0-8592-26DE-91A5F2CC2FB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56297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 с заголовком и колонтитул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3">
            <a:extLst>
              <a:ext uri="{FF2B5EF4-FFF2-40B4-BE49-F238E27FC236}">
                <a16:creationId xmlns:a16="http://schemas.microsoft.com/office/drawing/2014/main" id="{092B14AC-EA25-24B0-80B9-B68B01017FF9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861D2919-2696-6DC4-367C-04B82F96B909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id="{4638B12C-3F1E-D4F3-EA42-7B55EE34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90FF53-710A-48D8-59E2-DAB480D669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7">
            <a:extLst>
              <a:ext uri="{FF2B5EF4-FFF2-40B4-BE49-F238E27FC236}">
                <a16:creationId xmlns:a16="http://schemas.microsoft.com/office/drawing/2014/main" id="{02BCB515-6E10-666A-F7FC-A5DB403E589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9143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D7A2D3-D6E5-C73A-7DBE-5EE64342D78B}"/>
              </a:ext>
            </a:extLst>
          </p:cNvPr>
          <p:cNvSpPr txBox="1">
            <a:spLocks/>
          </p:cNvSpPr>
          <p:nvPr userDrawn="1"/>
        </p:nvSpPr>
        <p:spPr>
          <a:xfrm>
            <a:off x="2890077" y="705115"/>
            <a:ext cx="3205923" cy="5961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>
                <a:solidFill>
                  <a:srgbClr val="7DBBFC"/>
                </a:solidFill>
              </a:rPr>
              <a:t>СОДЕРЖАНИЕ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DD14833C-E99F-871B-FE32-BDFF130C184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422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539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1 цифра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D3409CF-BB0C-E756-DC29-B113AEAB8277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9492CD8-B2D2-4AF6-2D2A-CDA40DC351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143863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209481BF-91DE-79FE-FDB1-F23ADE854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360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5">
            <a:extLst>
              <a:ext uri="{FF2B5EF4-FFF2-40B4-BE49-F238E27FC236}">
                <a16:creationId xmlns:a16="http://schemas.microsoft.com/office/drawing/2014/main" id="{E5C9A6C4-81F8-744C-0326-E51AC4E9C47D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499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(2 цифры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4FBE0E25-1DDF-AB50-A089-E5C660E09279}"/>
              </a:ext>
            </a:extLst>
          </p:cNvPr>
          <p:cNvGrpSpPr/>
          <p:nvPr userDrawn="1"/>
        </p:nvGrpSpPr>
        <p:grpSpPr>
          <a:xfrm>
            <a:off x="663408" y="6396532"/>
            <a:ext cx="12925697" cy="66972"/>
            <a:chOff x="2333171" y="6013450"/>
            <a:chExt cx="14706663" cy="76200"/>
          </a:xfrm>
          <a:solidFill>
            <a:srgbClr val="7DBBFC"/>
          </a:solidFill>
        </p:grpSpPr>
        <p:sp>
          <p:nvSpPr>
            <p:cNvPr id="14" name="object 4">
              <a:extLst>
                <a:ext uri="{FF2B5EF4-FFF2-40B4-BE49-F238E27FC236}">
                  <a16:creationId xmlns:a16="http://schemas.microsoft.com/office/drawing/2014/main" id="{E74419A8-4FB6-00A5-C24D-1CEC374D8F36}"/>
                </a:ext>
              </a:extLst>
            </p:cNvPr>
            <p:cNvSpPr/>
            <p:nvPr userDrawn="1"/>
          </p:nvSpPr>
          <p:spPr>
            <a:xfrm>
              <a:off x="2333171" y="6013450"/>
              <a:ext cx="1143000" cy="76200"/>
            </a:xfrm>
            <a:custGeom>
              <a:avLst/>
              <a:gdLst/>
              <a:ahLst/>
              <a:cxnLst/>
              <a:rect l="l" t="t" r="r" b="b"/>
              <a:pathLst>
                <a:path w="1143000" h="76200">
                  <a:moveTo>
                    <a:pt x="1143000" y="0"/>
                  </a:moveTo>
                  <a:lnTo>
                    <a:pt x="0" y="0"/>
                  </a:lnTo>
                  <a:lnTo>
                    <a:pt x="0" y="76200"/>
                  </a:lnTo>
                  <a:lnTo>
                    <a:pt x="1143000" y="76200"/>
                  </a:lnTo>
                  <a:lnTo>
                    <a:pt x="1143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70798D9C-49A6-5EB3-FA17-A891A5B50F96}"/>
                </a:ext>
              </a:extLst>
            </p:cNvPr>
            <p:cNvSpPr/>
            <p:nvPr userDrawn="1"/>
          </p:nvSpPr>
          <p:spPr>
            <a:xfrm>
              <a:off x="3829294" y="6045200"/>
              <a:ext cx="13210540" cy="25400"/>
            </a:xfrm>
            <a:custGeom>
              <a:avLst/>
              <a:gdLst/>
              <a:ahLst/>
              <a:cxnLst/>
              <a:rect l="l" t="t" r="r" b="b"/>
              <a:pathLst>
                <a:path w="13210540" h="25400">
                  <a:moveTo>
                    <a:pt x="0" y="25400"/>
                  </a:moveTo>
                  <a:lnTo>
                    <a:pt x="13210476" y="25400"/>
                  </a:lnTo>
                  <a:lnTo>
                    <a:pt x="13210476" y="0"/>
                  </a:lnTo>
                  <a:lnTo>
                    <a:pt x="0" y="0"/>
                  </a:lnTo>
                  <a:lnTo>
                    <a:pt x="0" y="2540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1BBBFCC8-FA3E-584C-D68D-4B3C3092DBD9}"/>
              </a:ext>
            </a:extLst>
          </p:cNvPr>
          <p:cNvSpPr/>
          <p:nvPr userDrawn="1"/>
        </p:nvSpPr>
        <p:spPr>
          <a:xfrm>
            <a:off x="0" y="2662517"/>
            <a:ext cx="7516083" cy="1303710"/>
          </a:xfrm>
          <a:prstGeom prst="roundRect">
            <a:avLst>
              <a:gd name="adj" fmla="val 7341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object 5">
            <a:extLst>
              <a:ext uri="{FF2B5EF4-FFF2-40B4-BE49-F238E27FC236}">
                <a16:creationId xmlns:a16="http://schemas.microsoft.com/office/drawing/2014/main" id="{CC890D42-0994-2C55-C003-1115272C893B}"/>
              </a:ext>
            </a:extLst>
          </p:cNvPr>
          <p:cNvSpPr/>
          <p:nvPr userDrawn="1"/>
        </p:nvSpPr>
        <p:spPr>
          <a:xfrm flipH="1">
            <a:off x="-10588" y="2662517"/>
            <a:ext cx="110111" cy="1303710"/>
          </a:xfrm>
          <a:custGeom>
            <a:avLst/>
            <a:gdLst/>
            <a:ahLst/>
            <a:cxnLst/>
            <a:rect l="l" t="t" r="r" b="b"/>
            <a:pathLst>
              <a:path w="158750" h="1879600">
                <a:moveTo>
                  <a:pt x="158750" y="0"/>
                </a:moveTo>
                <a:lnTo>
                  <a:pt x="0" y="0"/>
                </a:lnTo>
                <a:lnTo>
                  <a:pt x="0" y="1879600"/>
                </a:lnTo>
                <a:lnTo>
                  <a:pt x="158750" y="1879600"/>
                </a:lnTo>
                <a:lnTo>
                  <a:pt x="15875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0C3B47C9-9A5E-501B-FE77-3F72F5A6E6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9156" y="2452557"/>
            <a:ext cx="1358836" cy="172363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None/>
              <a:defRPr lang="ru-RU" sz="8000" kern="1200" dirty="0">
                <a:solidFill>
                  <a:srgbClr val="7DBBFC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dirty="0"/>
              <a:t>10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13848968-2D85-42FA-45F0-949C4DE62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9347" y="2849940"/>
            <a:ext cx="5929970" cy="96407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lang="ru-RU" sz="2400" b="1" kern="1200" spc="-20" dirty="0">
                <a:solidFill>
                  <a:srgbClr val="282A2E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9235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лашка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C9EA2E0C-DBBA-B384-9FFB-38013890919D}"/>
              </a:ext>
            </a:extLst>
          </p:cNvPr>
          <p:cNvSpPr/>
          <p:nvPr userDrawn="1"/>
        </p:nvSpPr>
        <p:spPr>
          <a:xfrm>
            <a:off x="8209723" y="1253330"/>
            <a:ext cx="3526184" cy="4690269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2CEB80-1939-9913-B80E-312A85EDD8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4019" y="1253331"/>
            <a:ext cx="6939720" cy="46902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DC16E3-4119-D306-B0DB-20405C307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0045" y="1546320"/>
            <a:ext cx="2905539" cy="40583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object 13">
            <a:extLst>
              <a:ext uri="{FF2B5EF4-FFF2-40B4-BE49-F238E27FC236}">
                <a16:creationId xmlns:a16="http://schemas.microsoft.com/office/drawing/2014/main" id="{3A56EE4D-CAE0-F801-A46E-E73A9FF689B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Номер слайда 4">
            <a:extLst>
              <a:ext uri="{FF2B5EF4-FFF2-40B4-BE49-F238E27FC236}">
                <a16:creationId xmlns:a16="http://schemas.microsoft.com/office/drawing/2014/main" id="{BC31200F-A18F-EFBD-01D2-D05D06212DC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7" name="Нижний колонтитул 3">
            <a:extLst>
              <a:ext uri="{FF2B5EF4-FFF2-40B4-BE49-F238E27FC236}">
                <a16:creationId xmlns:a16="http://schemas.microsoft.com/office/drawing/2014/main" id="{F14F051A-8698-953F-5B03-5020E3184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9BE20-4CA9-2E06-3461-F858502E95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7">
            <a:extLst>
              <a:ext uri="{FF2B5EF4-FFF2-40B4-BE49-F238E27FC236}">
                <a16:creationId xmlns:a16="http://schemas.microsoft.com/office/drawing/2014/main" id="{C6E813A7-41C1-14C9-8A55-CB002F6BC62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70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13">
            <a:extLst>
              <a:ext uri="{FF2B5EF4-FFF2-40B4-BE49-F238E27FC236}">
                <a16:creationId xmlns:a16="http://schemas.microsoft.com/office/drawing/2014/main" id="{07EB8C42-1916-8071-ED45-F0E2C9EDBF2D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>
              <a:solidFill>
                <a:srgbClr val="7DBBFC"/>
              </a:solidFill>
            </a:endParaRP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BE661CAF-7768-9AC2-F538-B5F8ECA17596}"/>
              </a:ext>
            </a:extLst>
          </p:cNvPr>
          <p:cNvSpPr/>
          <p:nvPr userDrawn="1"/>
        </p:nvSpPr>
        <p:spPr>
          <a:xfrm>
            <a:off x="983967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FDB0C7F-D8DF-B62D-675F-2953D8E4F5A3}"/>
              </a:ext>
            </a:extLst>
          </p:cNvPr>
          <p:cNvSpPr/>
          <p:nvPr userDrawn="1"/>
        </p:nvSpPr>
        <p:spPr>
          <a:xfrm>
            <a:off x="6406498" y="1850660"/>
            <a:ext cx="4801536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Текст 28">
            <a:extLst>
              <a:ext uri="{FF2B5EF4-FFF2-40B4-BE49-F238E27FC236}">
                <a16:creationId xmlns:a16="http://schemas.microsoft.com/office/drawing/2014/main" id="{6FB71AF1-07C0-861E-F4DD-68F641E0EA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22048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8">
            <a:extLst>
              <a:ext uri="{FF2B5EF4-FFF2-40B4-BE49-F238E27FC236}">
                <a16:creationId xmlns:a16="http://schemas.microsoft.com/office/drawing/2014/main" id="{D17CFC04-E67A-8922-2B8D-E0DB8D8A24A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222047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6" name="Текст 28">
            <a:extLst>
              <a:ext uri="{FF2B5EF4-FFF2-40B4-BE49-F238E27FC236}">
                <a16:creationId xmlns:a16="http://schemas.microsoft.com/office/drawing/2014/main" id="{E94F6ACE-9C78-005A-9335-1EE2316FEBE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02409" y="2864661"/>
            <a:ext cx="4267543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28">
            <a:extLst>
              <a:ext uri="{FF2B5EF4-FFF2-40B4-BE49-F238E27FC236}">
                <a16:creationId xmlns:a16="http://schemas.microsoft.com/office/drawing/2014/main" id="{A3A4BEF3-6D0B-F439-67E7-1E15BB7A372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02408" y="2111505"/>
            <a:ext cx="4267543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9CC2F26-97EB-7B4D-39C7-FEBF2DDC11A3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4A9190F3-63E6-D6B6-8C3D-8372DF3A4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1208AA-61AC-513B-5E10-2F47ECCF44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0" name="Текст 7">
            <a:extLst>
              <a:ext uri="{FF2B5EF4-FFF2-40B4-BE49-F238E27FC236}">
                <a16:creationId xmlns:a16="http://schemas.microsoft.com/office/drawing/2014/main" id="{0A4DCD9C-24E4-B6E5-034A-0D6217C9AA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706267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ри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749501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4539973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8330445" y="1850660"/>
            <a:ext cx="3255621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37473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927945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728357" y="2864661"/>
            <a:ext cx="2479675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37472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7944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728356" y="2111505"/>
            <a:ext cx="2479675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1" name="Номер слайда 4">
            <a:extLst>
              <a:ext uri="{FF2B5EF4-FFF2-40B4-BE49-F238E27FC236}">
                <a16:creationId xmlns:a16="http://schemas.microsoft.com/office/drawing/2014/main" id="{CED563EF-4AF7-CA26-C2B3-8930D1244BE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6" name="Нижний колонтитул 3">
            <a:extLst>
              <a:ext uri="{FF2B5EF4-FFF2-40B4-BE49-F238E27FC236}">
                <a16:creationId xmlns:a16="http://schemas.microsoft.com/office/drawing/2014/main" id="{49E18D00-E6F5-C63D-F8DF-4CED2CF84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5D4A6D-5C98-3338-D8B0-0A2DF5446A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7">
            <a:extLst>
              <a:ext uri="{FF2B5EF4-FFF2-40B4-BE49-F238E27FC236}">
                <a16:creationId xmlns:a16="http://schemas.microsoft.com/office/drawing/2014/main" id="{EBF1FC80-851E-30FC-51A9-446EEE90C8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2645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етыре плаш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13">
            <a:extLst>
              <a:ext uri="{FF2B5EF4-FFF2-40B4-BE49-F238E27FC236}">
                <a16:creationId xmlns:a16="http://schemas.microsoft.com/office/drawing/2014/main" id="{7A0B5775-AECC-0C81-B533-4057B9A26845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Прямоугольник: скругленные углы 19">
            <a:extLst>
              <a:ext uri="{FF2B5EF4-FFF2-40B4-BE49-F238E27FC236}">
                <a16:creationId xmlns:a16="http://schemas.microsoft.com/office/drawing/2014/main" id="{2175667B-4583-04FE-4801-F6C8F75BDF08}"/>
              </a:ext>
            </a:extLst>
          </p:cNvPr>
          <p:cNvSpPr/>
          <p:nvPr userDrawn="1"/>
        </p:nvSpPr>
        <p:spPr>
          <a:xfrm>
            <a:off x="693544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9D8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:a16="http://schemas.microsoft.com/office/drawing/2014/main" id="{0C01C6F4-9C01-3FB3-C85B-D700EDBB7C86}"/>
              </a:ext>
            </a:extLst>
          </p:cNvPr>
          <p:cNvSpPr/>
          <p:nvPr userDrawn="1"/>
        </p:nvSpPr>
        <p:spPr>
          <a:xfrm>
            <a:off x="3510327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CF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01950DA1-BCD8-EDB2-DC7D-A275B3D4A3F2}"/>
              </a:ext>
            </a:extLst>
          </p:cNvPr>
          <p:cNvSpPr/>
          <p:nvPr userDrawn="1"/>
        </p:nvSpPr>
        <p:spPr>
          <a:xfrm>
            <a:off x="6321330" y="1924461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4E6AB915-E4B6-0128-EF06-325AD6D150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847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0" name="Текст 28">
            <a:extLst>
              <a:ext uri="{FF2B5EF4-FFF2-40B4-BE49-F238E27FC236}">
                <a16:creationId xmlns:a16="http://schemas.microsoft.com/office/drawing/2014/main" id="{985AD135-3D8E-32AB-6008-E7FC585E26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94630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1" name="Текст 28">
            <a:extLst>
              <a:ext uri="{FF2B5EF4-FFF2-40B4-BE49-F238E27FC236}">
                <a16:creationId xmlns:a16="http://schemas.microsoft.com/office/drawing/2014/main" id="{0E0E5FAB-C9A5-1166-83B6-69883F2ABFD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605633" y="2938462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Текст 28">
            <a:extLst>
              <a:ext uri="{FF2B5EF4-FFF2-40B4-BE49-F238E27FC236}">
                <a16:creationId xmlns:a16="http://schemas.microsoft.com/office/drawing/2014/main" id="{6043606F-AF6C-84D3-B3BF-6EEAC815EA9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77847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3" name="Текст 28">
            <a:extLst>
              <a:ext uri="{FF2B5EF4-FFF2-40B4-BE49-F238E27FC236}">
                <a16:creationId xmlns:a16="http://schemas.microsoft.com/office/drawing/2014/main" id="{E4CABCE6-EE0A-8E8C-9233-E6CA1AB679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94630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34" name="Текст 28">
            <a:extLst>
              <a:ext uri="{FF2B5EF4-FFF2-40B4-BE49-F238E27FC236}">
                <a16:creationId xmlns:a16="http://schemas.microsoft.com/office/drawing/2014/main" id="{D615DBDD-0B36-54FC-DE4B-EB08CA7AC1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05633" y="2185306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4F1A9882-4C2B-E626-5001-E66315689940}"/>
              </a:ext>
            </a:extLst>
          </p:cNvPr>
          <p:cNvSpPr/>
          <p:nvPr userDrawn="1"/>
        </p:nvSpPr>
        <p:spPr>
          <a:xfrm>
            <a:off x="9132333" y="1940127"/>
            <a:ext cx="2385682" cy="3225614"/>
          </a:xfrm>
          <a:prstGeom prst="roundRect">
            <a:avLst>
              <a:gd name="adj" fmla="val 2574"/>
            </a:avLst>
          </a:prstGeom>
          <a:solidFill>
            <a:srgbClr val="D3F5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Текст 28">
            <a:extLst>
              <a:ext uri="{FF2B5EF4-FFF2-40B4-BE49-F238E27FC236}">
                <a16:creationId xmlns:a16="http://schemas.microsoft.com/office/drawing/2014/main" id="{040A5FB0-55B9-3D90-49B1-E18432C4DC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416636" y="2954128"/>
            <a:ext cx="1817077" cy="18589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28">
            <a:extLst>
              <a:ext uri="{FF2B5EF4-FFF2-40B4-BE49-F238E27FC236}">
                <a16:creationId xmlns:a16="http://schemas.microsoft.com/office/drawing/2014/main" id="{F6E431BB-9FC0-ACC5-D858-C1ABAC9698E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16636" y="2200972"/>
            <a:ext cx="1817077" cy="40050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FontTx/>
              <a:buNone/>
              <a:defRPr sz="1800" b="1">
                <a:solidFill>
                  <a:srgbClr val="363194"/>
                </a:solidFill>
              </a:defRPr>
            </a:lvl1pPr>
          </a:lstStyle>
          <a:p>
            <a:pPr lvl="0"/>
            <a:r>
              <a:rPr lang="ru-RU" dirty="0"/>
              <a:t>Подзаголовок</a:t>
            </a:r>
          </a:p>
        </p:txBody>
      </p:sp>
      <p:sp>
        <p:nvSpPr>
          <p:cNvPr id="14" name="Номер слайда 4">
            <a:extLst>
              <a:ext uri="{FF2B5EF4-FFF2-40B4-BE49-F238E27FC236}">
                <a16:creationId xmlns:a16="http://schemas.microsoft.com/office/drawing/2014/main" id="{681E0E83-7715-1B26-C0EF-86D4C9801A91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10" name="Нижний колонтитул 3">
            <a:extLst>
              <a:ext uri="{FF2B5EF4-FFF2-40B4-BE49-F238E27FC236}">
                <a16:creationId xmlns:a16="http://schemas.microsoft.com/office/drawing/2014/main" id="{F98F4CB7-BFDE-D189-FF5A-FE233D9D8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58A09AC-64C1-3992-AB31-0B908490CB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3CEDCD7E-37D0-C957-1E5F-C65E3CF93F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9650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13">
            <a:extLst>
              <a:ext uri="{FF2B5EF4-FFF2-40B4-BE49-F238E27FC236}">
                <a16:creationId xmlns:a16="http://schemas.microsoft.com/office/drawing/2014/main" id="{821B21DE-85EE-6E42-463C-EB834293C958}"/>
              </a:ext>
            </a:extLst>
          </p:cNvPr>
          <p:cNvSpPr/>
          <p:nvPr userDrawn="1"/>
        </p:nvSpPr>
        <p:spPr>
          <a:xfrm>
            <a:off x="0" y="543051"/>
            <a:ext cx="417443" cy="87382"/>
          </a:xfrm>
          <a:custGeom>
            <a:avLst/>
            <a:gdLst/>
            <a:ahLst/>
            <a:cxnLst/>
            <a:rect l="l" t="t" r="r" b="b"/>
            <a:pathLst>
              <a:path w="571500" h="76200">
                <a:moveTo>
                  <a:pt x="571500" y="0"/>
                </a:moveTo>
                <a:lnTo>
                  <a:pt x="0" y="0"/>
                </a:lnTo>
                <a:lnTo>
                  <a:pt x="0" y="76200"/>
                </a:lnTo>
                <a:lnTo>
                  <a:pt x="571500" y="76200"/>
                </a:lnTo>
                <a:lnTo>
                  <a:pt x="571500" y="0"/>
                </a:lnTo>
                <a:close/>
              </a:path>
            </a:pathLst>
          </a:custGeom>
          <a:solidFill>
            <a:srgbClr val="7DB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Рисунок 11">
            <a:extLst>
              <a:ext uri="{FF2B5EF4-FFF2-40B4-BE49-F238E27FC236}">
                <a16:creationId xmlns:a16="http://schemas.microsoft.com/office/drawing/2014/main" id="{69466542-69BD-7C3F-0AD3-286F334867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042293" y="1852613"/>
            <a:ext cx="3055938" cy="3609975"/>
          </a:xfrm>
          <a:prstGeom prst="roundRect">
            <a:avLst>
              <a:gd name="adj" fmla="val 3281"/>
            </a:avLst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Текст 14">
            <a:extLst>
              <a:ext uri="{FF2B5EF4-FFF2-40B4-BE49-F238E27FC236}">
                <a16:creationId xmlns:a16="http://schemas.microsoft.com/office/drawing/2014/main" id="{F90414E1-F7F8-26E8-647F-D6D5B0A46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9660" y="1852612"/>
            <a:ext cx="7064455" cy="3609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Font typeface="Arial" panose="020B0604020202020204" pitchFamily="34" charset="0"/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Номер слайда 4">
            <a:extLst>
              <a:ext uri="{FF2B5EF4-FFF2-40B4-BE49-F238E27FC236}">
                <a16:creationId xmlns:a16="http://schemas.microsoft.com/office/drawing/2014/main" id="{79C98158-9B5D-14BD-1E46-4774CFAF8C8C}"/>
              </a:ext>
            </a:extLst>
          </p:cNvPr>
          <p:cNvSpPr txBox="1">
            <a:spLocks/>
          </p:cNvSpPr>
          <p:nvPr userDrawn="1"/>
        </p:nvSpPr>
        <p:spPr>
          <a:xfrm>
            <a:off x="9328642" y="644827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lang="ru-RU" sz="14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06CA5A-69F8-4550-98E0-63AB887DEF64}" type="slidenum">
              <a:rPr lang="ru-RU" b="1" smtClean="0">
                <a:solidFill>
                  <a:srgbClr val="7DBBFC"/>
                </a:solidFill>
              </a:rPr>
              <a:pPr/>
              <a:t>‹#›</a:t>
            </a:fld>
            <a:endParaRPr lang="ru-RU" b="1" dirty="0">
              <a:solidFill>
                <a:srgbClr val="7DBBFC"/>
              </a:solidFill>
            </a:endParaRPr>
          </a:p>
        </p:txBody>
      </p:sp>
      <p:sp>
        <p:nvSpPr>
          <p:cNvPr id="8" name="Нижний колонтитул 3">
            <a:extLst>
              <a:ext uri="{FF2B5EF4-FFF2-40B4-BE49-F238E27FC236}">
                <a16:creationId xmlns:a16="http://schemas.microsoft.com/office/drawing/2014/main" id="{2A5C06CF-0267-9F95-9C86-7619DF637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>
            <a:lvl1pPr algn="l">
              <a:defRPr sz="1200" b="1">
                <a:solidFill>
                  <a:srgbClr val="7DBBFC"/>
                </a:solidFill>
              </a:defRPr>
            </a:lvl1pPr>
          </a:lstStyle>
          <a:p>
            <a:r>
              <a:rPr lang="ru-RU" dirty="0"/>
              <a:t>колонтитул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AF3C8CA-B7E1-C23E-B0C0-2807051261B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661" y="397564"/>
            <a:ext cx="8113517" cy="51683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200" b="1">
                <a:solidFill>
                  <a:srgbClr val="363194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7">
            <a:extLst>
              <a:ext uri="{FF2B5EF4-FFF2-40B4-BE49-F238E27FC236}">
                <a16:creationId xmlns:a16="http://schemas.microsoft.com/office/drawing/2014/main" id="{0903C619-1E9E-DC24-1415-9D22EA2D82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9662" y="685800"/>
            <a:ext cx="8113516" cy="365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7012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Рисунок 91">
            <a:extLst>
              <a:ext uri="{FF2B5EF4-FFF2-40B4-BE49-F238E27FC236}">
                <a16:creationId xmlns:a16="http://schemas.microsoft.com/office/drawing/2014/main" id="{4CE3E9B1-F3D4-3556-20BA-A1E713C78F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0" y="0"/>
            <a:ext cx="12179880" cy="685800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78C392E-0650-3E49-B662-297B64F08AAB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7BB93A-015E-D7D4-7253-918D673A9B8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03BB2D9A-F664-FFF4-A0F6-B19159EC9EEE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3B3D696D-1D0A-BB5F-B162-A7A732569666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BC3E7D7-E43F-C9DE-70A0-837694E19BD9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4919E742-2F27-14B1-C72F-CFBA6505D94D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30DBBC1-F244-061C-AB52-AE1E02AD82E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8ABDB30A-ACD6-8072-1CB6-329DBDD2F56F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F3B8F62-D6FF-F65D-268E-547A6FEE41A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8D377FDD-6B9A-89B0-E345-D81F1F478501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EA20CC44-78D7-54E1-C2DE-F358682D92AE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A0C2536-FE9A-1BB0-94AE-591381B38F3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9572509-ABCA-0BE7-285B-31C3B5E3C1E7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A382322E-E23D-ECF6-23C5-90CA978C4074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E2DA02F-57E1-F7A3-1173-DC07DC331A51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CF8693B4-28D3-C583-6422-DB950DE3D612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56E289E-B2ED-7937-5BD6-5869E1B4B03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FA44B585-2AEE-339E-118D-8FE7D9FA68D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8D8135E-A3E7-2B50-FBE3-0EAFC1B89F71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36746D68-F219-13BE-730B-076345C7F77B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7277229-FA20-7E8C-F2E4-0BC04D58B909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5EE0555B-69DC-9F1E-1852-7EF23E797FCC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F5778D3-B98E-3825-9AF5-119103008A4E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F268F6B6-AE29-1758-DA1D-739EC455CEE7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0D82168-BF55-4696-7483-74935C94BC06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3A9FE502-7D91-FD27-18EA-75FE5993F164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5DC23334-9C95-FD49-997D-CB804EF16D5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FD245827-C1EA-1E65-1E0F-03DD9745A3AF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68839C1-EF4D-188D-3816-A1FCA09652CD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B978519A-30BD-56F4-5E8B-344E3223B80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FBB36BE-E933-F9C9-DB22-C1A952CDD9E8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D84DA803-EE2C-BA85-7C18-E241575FC441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AD2954E9-F6BC-112F-10A0-FB15865E3EEA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3B6CED35-4EAD-41F6-9FE6-0096B4DBE529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B4C0984-61F0-37B3-5D90-91C99C72BD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B6D1929F-7BAC-38B0-FDFA-14758F4471C7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75DDF96-5A9C-6318-789E-8FE22F75B710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8C838E8D-7DF6-A1C8-CD8F-78CBD9FFCA84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D1C751A-34FF-ED27-4136-4EE0D6A30A77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A4DB5CBF-CEB5-AD13-53D8-425F15998E56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D15D9A2-51D5-FD45-59F1-CF9D9C51E19C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C6734D44-AF83-F5A7-23CC-D723C34D3DE8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289D1D4-CFB4-4FBE-ADDB-EB673AD3E831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D598CD16-7D65-1A5A-10B4-EE7CF4B057F1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6EFE557-E6E7-5F9E-699E-7B36F7D408C5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BA9D8904-E6C7-45D5-D173-36786456D7D1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7C2A8EE-90E3-2F69-FB85-864F98531CA1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3AA706B9-AAFC-D0EB-5CC4-D5581915F67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815F2394-C0AE-78A6-3B4B-7CF3C86E1D72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2604E1F7-AEDF-9634-ADCE-29BA27A83087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361C005-87C8-CBCC-DA94-872354CD6C21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E99E06B7-7FC5-7013-8997-1CB7CA92DB1A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1C19540B-5F34-7A5B-7D50-334BF8CA8859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1A747DA6-785C-8AD6-C67F-44D0D44D979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4C0B51A-0338-CB75-A2BC-4368EB7373BC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FF0F1326-636E-99C2-FB67-2466093644F5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1B0C96F-1932-6F00-6F7E-E888CCCB47F7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47BDFA9E-8731-7066-4F24-F35177AE5AD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06FED542-6ABE-B1FD-9C90-6D26943C626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62C5B1F5-F3F8-71E7-62B2-3305FE81372A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BE8ECF-7CF1-8B52-1246-DD01B79F2CEF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BEFD6DB5-6058-9546-CE30-C74FA37D21C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BDFDFB64-A30C-ED70-3793-120AD938B6DB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C28A2BB3-1396-9EFC-58F7-D69685AC6EF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77BA3D4-E917-CE81-B3DD-B2E946BEE9FD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DE19C96F-23B6-368D-230D-CD3375591526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3492DA9-8782-1E73-2745-AB25474D9CDC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8979BF4E-C6D1-B436-B399-1EB877AF3FA0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45B00759-AF9F-1FB0-8373-08676B327A0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BFFBD61E-E33C-9361-0382-5B16CB5C2FB8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E4210381-D008-A1AA-AFF0-C09FE3C3D6A0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id="{32D268D3-A638-2B21-826D-9B1189052AA2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C7D5676C-4156-8155-6D16-6B2BC8189994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24171D7A-5167-B72D-6AE5-468CC6CD0AB7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C4D50512-417C-E171-B857-ABAE16242C2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4CE8E33C-1B05-6F10-C2F6-B5BF27233CF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AE66501-2FFC-E2F6-CC1B-2C4219F644A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C83E165B-35A5-461D-7B55-24EC00CFDC76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5F81FDD7-3F99-ECD6-B701-C2F430ACCAE2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6B12820E-E6DE-F2AE-1B85-BEE7E4F20E3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67041F5E-4536-6C2E-DBA0-0AE610B57D68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0729F609-8F30-25E1-EDAD-44233D0A0003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4D5E9D3-325B-BF89-DBC6-CD8FE4666505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90" name="Дата 89">
            <a:extLst>
              <a:ext uri="{FF2B5EF4-FFF2-40B4-BE49-F238E27FC236}">
                <a16:creationId xmlns:a16="http://schemas.microsoft.com/office/drawing/2014/main" id="{052562C5-A706-F70C-AB3D-B9985196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961" y="5802435"/>
            <a:ext cx="10061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1"/>
                </a:solidFill>
              </a:defRPr>
            </a:lvl1pPr>
          </a:lstStyle>
          <a:p>
            <a:fld id="{66066E51-5F4A-43E2-A6C2-84789929AB13}" type="datetimeFigureOut">
              <a:rPr lang="ru-RU" smtClean="0"/>
              <a:pPr/>
              <a:t>15.07.2024</a:t>
            </a:fld>
            <a:endParaRPr lang="ru-RU" dirty="0"/>
          </a:p>
        </p:txBody>
      </p:sp>
      <p:sp>
        <p:nvSpPr>
          <p:cNvPr id="91" name="Нижний колонтитул 90">
            <a:extLst>
              <a:ext uri="{FF2B5EF4-FFF2-40B4-BE49-F238E27FC236}">
                <a16:creationId xmlns:a16="http://schemas.microsoft.com/office/drawing/2014/main" id="{E2006461-0671-009B-EFEF-0588B3C2BA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1540" y="58024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pic>
        <p:nvPicPr>
          <p:cNvPr id="85" name="Рисунок 84">
            <a:extLst>
              <a:ext uri="{FF2B5EF4-FFF2-40B4-BE49-F238E27FC236}">
                <a16:creationId xmlns:a16="http://schemas.microsoft.com/office/drawing/2014/main" id="{B599B5FD-FD89-189F-4CCF-CE3DC0CA523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838" y="570165"/>
            <a:ext cx="2944714" cy="111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60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27104B-FDB0-368B-0A09-AC9F1EB9B36F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576002-5F45-6912-5036-044802AF9D9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F096151-A82C-C182-8EB0-48AD13D7FA11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885297E5-06D0-52A9-20BB-E9C3DE1B42BC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8E912021-9639-976E-5A68-78AECD0276A1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E5437E60-FA06-1B4F-ECF2-4AEA55DBC66B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C3158B2-2FBE-A56E-7C44-1422225F459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34274DE5-2419-B0AB-73E1-A88CED3906FD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2551590-8912-D7AC-3BFC-FAD7ED06A033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18E25E9A-171C-31D0-3AB4-97B2510ADF7A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970074E-61DB-DF7D-5820-53E71AC761E1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0D42148C-8284-8906-6B00-7C5008781B32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4C3B38D8-8ACC-8F11-83FD-3C6F64D2A745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4616B386-FD68-8E86-FA20-89F52B97C3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87F44DF-E948-B8C4-5F2C-3E9D0DBEE29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D06A6127-D836-D472-EE8F-4EF939540A25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2B8461B-F039-5EF7-A341-9CB869B621B6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E0FFC4F0-FE32-65B3-2A65-BAD0DEC831ED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F5FA737-A34F-4641-4F80-CBADEDB1260B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A64D12B-8F5C-DD21-408F-79EB9937BBAD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6F615AE-CDF6-4243-BB13-760BA8E29B04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F0B10044-4E17-767E-8467-C8701EF88D1F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FD09D3E-1A15-27E0-3A7D-6B127560EBB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BF1E2922-AB6D-38BD-CD9E-7D1CB1CCFF6B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C25F18A-1CA0-CF5B-8F40-774F6070A2D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4A408F28-1289-94D7-9B13-995FA556FA7A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65DEBDE-70E8-17AA-476A-8DD117CE0A25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1D62FAE6-6D0C-8B69-1A78-DF57687EDEC8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5570D73-B813-38BF-4CDF-13997DF491E2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34F93159-46C3-CB59-E76A-ECBD7C58FF10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102936E-6601-9368-B2D9-498524CE359D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E246C7A3-417F-7274-82D6-3188EC99BA23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0BC9DC81-5E6A-BA21-9170-1CC77AA6F14C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6CE7FE1A-0602-77B9-DEF6-27981041EB1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CE3699B-182B-DF18-728E-B5313654EBB3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D955588B-52FE-1F06-58DF-7A9B1D03E60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B684A64-C79B-82F9-6847-81532D25DC23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4C53F6D8-8F66-A109-EBBA-9DC4DC5C5050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95FF9C1-CF97-52A8-B191-9C3352B513E8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C4D6B1EE-24DB-B767-8562-D4AB5FCD47A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A6694F3-39BC-B151-54D2-98340697E17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5DA68969-59EA-E62C-011F-2ADA481155F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5A32FA40-37E0-CA58-BB79-99252694ABF4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C1DB07C3-1A36-0DA9-EA47-FA55025BF0F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E1E4C94-6AD0-E5DB-9E16-90C83B5BE07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D4BFA602-D1E8-1C66-18D4-A2221E96FFD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17D01B27-2BC0-2106-99C7-61A9F396E139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B4ACCEFC-CA12-46EF-E88F-B9DD57B7B04F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515EDAC-2972-173B-355C-2BA9D0713D44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D6343A83-EFB2-3FFC-3498-D8EAC086005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766F4C46-2759-1254-1602-1EF020C29A9B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1B37D39D-F386-5E38-F9B8-E89989FBA1F0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034F04A-3AA1-9DD8-4EA6-8099F7EFD740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0050FF0D-26A3-E060-3E49-275BBEC98F5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510A7DE-0A18-8813-5CC8-1F5B31883BD1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C13191AE-FF0D-0F5F-8E75-9ECA6F1ED0D1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11C6001-B60E-FF19-F61B-545F8DBE269F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57B62614-498F-E07C-CB6D-0DBEF44E15A1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FD744016-6012-2369-3CC8-89E909270840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1C35A1C5-4160-4763-A191-3D31434EDDE2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978C3CC-09AC-26D4-0CFA-73C505B362D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90E555F9-77B8-E927-0DEC-EC4B07AFD2EF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CF3EE42-6C7E-D651-7F55-2E962509186F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F82B83F4-2A51-7160-2B4A-848DEFAFE3B8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B8E404E1-ED65-A67E-7BCE-55CEB1322A16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104970A1-211D-0074-1F19-11CA6C1230B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40143C6-2BA9-FE7E-C7F3-6FF08BD6D1FF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87D4E663-6358-C4A2-B117-4684E7747A9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57C739F-B5F6-6345-1934-2157BB4D9AF7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2B2B0A2D-7B64-1809-B474-C0A95368A343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F5698C8D-7ABF-7501-4D33-B55F48A9D141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id="{45C20574-A69B-9037-DD0C-9C83CBE7557A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83FFDFAC-23C7-7010-DDAF-2B45CCF582CE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55A130F6-E209-C31D-019F-071A15E0C4F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74C35DB6-E4B4-231F-ED5B-BA65072C6F28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9D9E9D17-FC2C-C794-ED02-153D7BC6B184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5E9B8C22-9EFD-8A59-8418-1630F4958E5A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41C1A3F9-8449-ADBC-F281-07CC42F14623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B51EC78A-3F61-9C0C-CDBE-1503EB1B8F4F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79E4EBDF-1D45-10D7-E80A-8B434FC4858F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C0E7060-7DCB-239F-A871-28535B50AA83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1E209568-B69F-5A4B-543D-C0E5D731D5D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FEA7ECE-9A9A-9D4D-2FD2-DF1226FB04F1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53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09C1B71-52AF-5215-095D-204F3CC538D4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E7B363-16FA-8729-4FF9-760486DF88E1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F2119FFA-A59F-0F5C-CB4B-03364CB48D93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906361F0-6CA1-2F38-AD91-BE7189F24E81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B60AC9FD-ABDF-354A-A2F9-924975EB6677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13" name="Овал 12">
              <a:extLst>
                <a:ext uri="{FF2B5EF4-FFF2-40B4-BE49-F238E27FC236}">
                  <a16:creationId xmlns:a16="http://schemas.microsoft.com/office/drawing/2014/main" id="{6F2EF9C7-0712-91F4-8F53-37949A09196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EB88953C-74B8-F4CF-3A5D-951775231D54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BCB78E80-935B-A76D-503C-FAE2A214B520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B2F7F18-F595-5A7F-F286-0341D9BD48B6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43345A9-402B-F36B-C123-A0F62C428A46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CC0FC46-EFE1-00EA-8517-2FA5880B79CA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1B859DA3-B309-2068-AD4E-1E110A529D1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id="{ED7E70D1-DB34-ECFF-85CB-FD696B0D371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E8DBB127-DB80-BD33-E231-3A9C4C2D2260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C5DE9F3-D9EE-ACC5-3C58-9DE4ADA02506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8A0472B2-D599-7158-A409-E7352998F11C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86CDF7A9-4F72-4BFA-2E2C-B50B0F9F3BD9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F6E55736-8082-6DE3-8FAD-79F7E3B87AB8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B4DD8B-9385-210D-4957-E7F12769B195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02B62D64-4E24-9361-DE1D-BC1D1675DB4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B34E8A5-E1F2-6855-D3D0-FED622C8F89A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4747B9AA-17E9-ABA4-5B6B-E6C0DE929A71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DB7FB7D-D1F8-47F1-BFD8-2387995E5889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6727A489-2BF7-9A91-2CFB-22E25CCD861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2A176BC-B2B2-ECCD-1C1B-C351AA3FA2AA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DCF5E066-DA03-FE86-E500-1ED2454CF840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3F0565A-1DF2-0D2F-468C-AD42E68D81DD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BE443C97-3342-EF08-D843-B462AEC63F03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D8E856F-930B-30D6-7B7C-DB8E5FD8EF3B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FDD8C505-80AE-3111-10F2-D3FD53287D5E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216F93E-1B79-7C29-2B78-9390B8807B42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10F29041-F3A2-3389-4698-95FDD9307CEF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9296C1E1-F519-5859-9921-7D6E9D1278C5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39AD2F90-1F56-ADF8-A06E-C40C840F10C7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8F677AEB-D55A-0DB7-72EE-7354AF60105F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E96FE878-834E-6264-D6C0-94B8CBA2D3ED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761CD99-C42D-7DFC-E054-373F5F17AB4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944C1535-BC71-87BB-BE3F-389D89C1B1AD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474998F-42B2-7657-2830-144E82420866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AD44CFCF-049A-3224-E62A-B613CA23EE8A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2ED1C75-002B-00BA-9D6F-2F495797394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56789622-5094-7ED2-A550-296C4286963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FF26EFD3-D208-A21C-80C2-B01DEBD02F5A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B2C018E5-2454-FCB7-252C-F748065CCED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2463711-AD89-89B2-98D2-01DBD5C75BC0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7014843E-D1E0-3CB4-19A3-4271E956D34E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FF7F2BC2-E137-79A8-BDD1-385C397E58B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7BBA137D-46B3-C2B2-3471-1BBC4762C1D5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FBFD1C1-E7F8-0E53-A86E-76D59DF608F9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2EBC0F4E-F50A-7BCD-7E85-57A644300288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B56F0AF-8545-354D-8B8B-67F2F75896A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9" name="Овал 58">
              <a:extLst>
                <a:ext uri="{FF2B5EF4-FFF2-40B4-BE49-F238E27FC236}">
                  <a16:creationId xmlns:a16="http://schemas.microsoft.com/office/drawing/2014/main" id="{8DD5ED39-5799-4D22-E0C5-5432FC2F4176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A6D441F-6C1D-9023-A16F-31E94BE0362B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C9DFFD3D-CB91-CCC7-4A46-C3163D7BAA8E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B38A01E-8012-705F-3B3B-AE1D071025B7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38972478-6A14-1C63-E719-49A0FFA2232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AF6E6262-0B57-6CCB-1501-49D178DDFEC3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D4BE906B-00AA-4E0C-C8B5-1913C58AE460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BC2DAB9B-FB54-7623-D0A3-6A2B4313436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BB9EBB33-F483-9705-EEED-CCC8557F9D60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C34342E2-9E33-CBEC-4398-15C58F9A6E30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947E2DFE-CDF8-45E0-AF20-31A8CF4D2093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9C9D777-6721-CBE1-7CC3-EE9B1B76ECB7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41669393-A10E-6E13-B11D-E3BC66296297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B3052B3-75E5-AE35-F98B-D3E97436CFAA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id="{736DAF22-6B6B-396B-224C-2B56162DA282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B0BD4CC7-0576-3495-21D6-7A5AD2DF7130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6DD2A2E6-3F13-3BAE-C3C1-06D66AB9DD06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3BFAFE4-0D27-E4AE-282A-203F041CD84D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7" name="TextBox 76">
            <a:extLst>
              <a:ext uri="{FF2B5EF4-FFF2-40B4-BE49-F238E27FC236}">
                <a16:creationId xmlns:a16="http://schemas.microsoft.com/office/drawing/2014/main" id="{422B9D1E-4273-DEA7-E37E-BA8F43E4B64A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8" name="Группа 77">
            <a:extLst>
              <a:ext uri="{FF2B5EF4-FFF2-40B4-BE49-F238E27FC236}">
                <a16:creationId xmlns:a16="http://schemas.microsoft.com/office/drawing/2014/main" id="{1EE9240F-B83F-D1F8-4F16-FAEBB8589B42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2FCB1AFE-6D94-DEEE-EC0D-F926FF522D3E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25C5890-DAEA-8195-9D15-C3FAD8BBAB48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71A14381-F852-53FE-C5E8-45923E938C33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EF96669F-14E4-CB39-AA50-3C4A140530DE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8B0D051C-651A-8750-6AE5-6045684D1C6E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E3C808F6-20CB-B589-A0AE-4DCC81D40A2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5" name="Овал 84">
              <a:extLst>
                <a:ext uri="{FF2B5EF4-FFF2-40B4-BE49-F238E27FC236}">
                  <a16:creationId xmlns:a16="http://schemas.microsoft.com/office/drawing/2014/main" id="{1E4E4702-2F97-D8B1-24F9-EFA633E408D5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C6C6ECBF-1FCE-1AC7-AE8B-27EC7C8F9608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7" name="Овал 86">
              <a:extLst>
                <a:ext uri="{FF2B5EF4-FFF2-40B4-BE49-F238E27FC236}">
                  <a16:creationId xmlns:a16="http://schemas.microsoft.com/office/drawing/2014/main" id="{5684DAE0-8DD0-A48D-2199-CC465266049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ED3B4F3A-91C1-10F5-9ACA-09FA46B0E08D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9" name="Овал 88">
              <a:extLst>
                <a:ext uri="{FF2B5EF4-FFF2-40B4-BE49-F238E27FC236}">
                  <a16:creationId xmlns:a16="http://schemas.microsoft.com/office/drawing/2014/main" id="{E5E3F020-26A1-0EF2-86AE-4F17E13F8BA9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DFE1FCAC-836D-76E1-2DD1-B4647056E4C3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91" name="Рисунок 90">
            <a:extLst>
              <a:ext uri="{FF2B5EF4-FFF2-40B4-BE49-F238E27FC236}">
                <a16:creationId xmlns:a16="http://schemas.microsoft.com/office/drawing/2014/main" id="{B8F2C72C-92F8-5027-62F5-871040FE27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0970" y="340798"/>
            <a:ext cx="2114697" cy="45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8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1FECD6C-44E3-FC65-459F-C341245A0578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FD07E5-9795-A378-B86B-033479D9792F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7DFDF2C-AAB8-6825-E242-589F6313103C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17CC3203-0189-7ED1-C3ED-7D31028CA707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FE32FA8-EAD3-234D-A113-0F25C2FA8222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20D800E7-B155-159A-F548-D7C83E4E6E9E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6F9185B-A5C5-3D6A-4454-4E97937439B9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A6889D6D-40F5-AC17-F848-21A78ADE5A2C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DA9C818-AC52-7EB2-7B19-450DA77DA114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3715F572-20BB-5BD0-0D2D-06CE9A779443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AE3980-4DDF-E5B1-52D5-25F5663082CB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1EF911-EDEB-8320-D4A5-96F861A64BEA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B4B1E3F3-9A17-12BF-5073-09D2079E7519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id="{EAB349F0-F5F7-85BB-F51B-3DEB35112D7E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C89188E-6661-20CD-2016-A78E4F316B5A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2567468B-53DF-D4B9-C030-496BD732D474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A2ABFDD-EAA8-8B57-828A-57994B742642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0" name="Овал 19">
              <a:extLst>
                <a:ext uri="{FF2B5EF4-FFF2-40B4-BE49-F238E27FC236}">
                  <a16:creationId xmlns:a16="http://schemas.microsoft.com/office/drawing/2014/main" id="{65E19001-9A04-2E7F-5607-9CDA81F7F134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2029E1B-651D-BDC4-37CB-10154A56F4EC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id="{5B13E6AA-5AE2-FF97-FE85-D774D156EFE3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F9B1F2D3-577B-A094-6182-61DE27D4AF1B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id="{050C7B38-311D-6128-51DD-7F536AE920B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22C8BB8-CBF8-3DE8-892D-8A66DF63F666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6" name="Овал 25">
              <a:extLst>
                <a:ext uri="{FF2B5EF4-FFF2-40B4-BE49-F238E27FC236}">
                  <a16:creationId xmlns:a16="http://schemas.microsoft.com/office/drawing/2014/main" id="{E86A5DC8-819D-5751-B42E-513365022665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4C3FAF3-631A-3C67-FB6C-D0A11FE5475B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8" name="Овал 27">
              <a:extLst>
                <a:ext uri="{FF2B5EF4-FFF2-40B4-BE49-F238E27FC236}">
                  <a16:creationId xmlns:a16="http://schemas.microsoft.com/office/drawing/2014/main" id="{772F8F28-DE63-00FE-2E03-DC549EEF4A4D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A63EA359-5818-9AD2-3A95-3F3B326A73DB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0" name="Овал 29">
              <a:extLst>
                <a:ext uri="{FF2B5EF4-FFF2-40B4-BE49-F238E27FC236}">
                  <a16:creationId xmlns:a16="http://schemas.microsoft.com/office/drawing/2014/main" id="{987E4497-3285-226B-A9CB-095FC71D6EB1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D2A33997-BBC5-B959-C225-55AD9E972A7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2" name="Овал 31">
              <a:extLst>
                <a:ext uri="{FF2B5EF4-FFF2-40B4-BE49-F238E27FC236}">
                  <a16:creationId xmlns:a16="http://schemas.microsoft.com/office/drawing/2014/main" id="{7AA4570F-E461-A646-507B-534F4F40FACD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FFEF905-4E08-3299-7E3D-D1DC0F4AB30F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CCC02871-7CD2-47A2-B947-94D01554BDBE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99230FA9-4A67-A350-603C-B6AD5BF787B0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88F0FFC-CE35-A75B-981C-E3BDD328178E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E0D4C50E-E2A6-954D-82A6-CF39E7A96CC6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id="{A265F6B2-D1FC-78DD-B1E7-0D8F2DE25D9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022AA87-8D54-7F5C-1A33-5DD61983877C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0" name="Овал 39">
              <a:extLst>
                <a:ext uri="{FF2B5EF4-FFF2-40B4-BE49-F238E27FC236}">
                  <a16:creationId xmlns:a16="http://schemas.microsoft.com/office/drawing/2014/main" id="{DACBA6F4-3887-DA95-AB8A-8BAF910CA869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282F4A3-19DB-8B0D-E18C-1FD14C98B423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C237519B-D07C-BC87-972F-1A89955C120B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1E9494-A80E-4954-A36D-BDA89B218DBA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944F1FA7-F55F-227C-78D1-9C5C52FEDECE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2EF55B4-2C5E-6C24-782E-2B006424C96E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6" name="Овал 45">
              <a:extLst>
                <a:ext uri="{FF2B5EF4-FFF2-40B4-BE49-F238E27FC236}">
                  <a16:creationId xmlns:a16="http://schemas.microsoft.com/office/drawing/2014/main" id="{06495D6F-5519-CB4B-DAA7-8D8AF233AD0F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651F3BD-04B9-51DD-253C-75CA793616BE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FAA3288E-53EF-77DE-CE52-35751107D07D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746BD2D-D928-40F3-4222-6C2A7AD7631F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0" name="Овал 49">
              <a:extLst>
                <a:ext uri="{FF2B5EF4-FFF2-40B4-BE49-F238E27FC236}">
                  <a16:creationId xmlns:a16="http://schemas.microsoft.com/office/drawing/2014/main" id="{86C93773-B78E-98DB-D896-2F28516BD76B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A926DA-0215-245D-07FA-FE7A3BE82D30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2" name="Овал 51">
              <a:extLst>
                <a:ext uri="{FF2B5EF4-FFF2-40B4-BE49-F238E27FC236}">
                  <a16:creationId xmlns:a16="http://schemas.microsoft.com/office/drawing/2014/main" id="{29DE9CA8-76E8-70D6-AA7D-573FB8F95AF3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8BC91A8-6BD6-BE1E-775B-5E63506D3347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id="{3EAE96AF-866C-46F1-B7EF-30478D6DAA2E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1742CC0-68FE-5D07-4783-08B0550308DF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6" name="Овал 55">
              <a:extLst>
                <a:ext uri="{FF2B5EF4-FFF2-40B4-BE49-F238E27FC236}">
                  <a16:creationId xmlns:a16="http://schemas.microsoft.com/office/drawing/2014/main" id="{78DD1DB4-491D-7502-07B6-C07E51F8F0E0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1B5483C-91CE-35B9-CE51-67B0F05E0FF8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id="{E0E05D0B-3E7D-CA49-4262-6B9580E2B659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29B982F-9927-5A49-FEDA-21D66F474C6B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E0D7E1B3-A35C-2C33-23A3-7D90FC478153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1" name="Группа 60">
            <a:extLst>
              <a:ext uri="{FF2B5EF4-FFF2-40B4-BE49-F238E27FC236}">
                <a16:creationId xmlns:a16="http://schemas.microsoft.com/office/drawing/2014/main" id="{FCB03B80-DC1E-C3EE-C2EE-13F6336537A7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8966E6AE-2247-899D-2E9D-F098A812CC04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811EA250-05AC-48AF-AC7B-1F4CF56D6E59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4" name="Овал 63">
              <a:extLst>
                <a:ext uri="{FF2B5EF4-FFF2-40B4-BE49-F238E27FC236}">
                  <a16:creationId xmlns:a16="http://schemas.microsoft.com/office/drawing/2014/main" id="{A30CB4E3-0149-876F-9A4A-D545BF8AE086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56456126-A1CC-4E80-AAC2-DA93ECFF7161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6" name="Овал 65">
              <a:extLst>
                <a:ext uri="{FF2B5EF4-FFF2-40B4-BE49-F238E27FC236}">
                  <a16:creationId xmlns:a16="http://schemas.microsoft.com/office/drawing/2014/main" id="{9FB9E9E3-59D1-FB61-91EB-8FC1936617E5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A8C71BB-29AA-70DE-0367-A1F11E0153D8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8" name="Овал 67">
              <a:extLst>
                <a:ext uri="{FF2B5EF4-FFF2-40B4-BE49-F238E27FC236}">
                  <a16:creationId xmlns:a16="http://schemas.microsoft.com/office/drawing/2014/main" id="{C7498587-15CE-7D27-2915-3ECCF4376874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1755FCD-6A51-CF6B-190E-BF9CFAFE6E1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0" name="Овал 69">
              <a:extLst>
                <a:ext uri="{FF2B5EF4-FFF2-40B4-BE49-F238E27FC236}">
                  <a16:creationId xmlns:a16="http://schemas.microsoft.com/office/drawing/2014/main" id="{BB7032D1-EFCB-0C41-6126-EF5E014FAFBB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4E779D4-4C89-C9F6-1D39-D74D4C1DDD95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2809D862-4566-06DC-44D5-CCFFFB32BB1E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3" name="Группа 72">
            <a:extLst>
              <a:ext uri="{FF2B5EF4-FFF2-40B4-BE49-F238E27FC236}">
                <a16:creationId xmlns:a16="http://schemas.microsoft.com/office/drawing/2014/main" id="{D30CA939-6AE4-F904-D8CD-D44F5FA624FE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4" name="Овал 73">
              <a:extLst>
                <a:ext uri="{FF2B5EF4-FFF2-40B4-BE49-F238E27FC236}">
                  <a16:creationId xmlns:a16="http://schemas.microsoft.com/office/drawing/2014/main" id="{0EEFCF38-75D6-F55D-1F46-4E618A32C81B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70A0A37-BD58-D8A3-5677-902497CD729A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6" name="Овал 75">
              <a:extLst>
                <a:ext uri="{FF2B5EF4-FFF2-40B4-BE49-F238E27FC236}">
                  <a16:creationId xmlns:a16="http://schemas.microsoft.com/office/drawing/2014/main" id="{D468A3EF-2A77-2BEB-960A-425754A32E2C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DCBFD44-CD52-9285-D378-E3C4B3BEDAAF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8" name="Овал 77">
              <a:extLst>
                <a:ext uri="{FF2B5EF4-FFF2-40B4-BE49-F238E27FC236}">
                  <a16:creationId xmlns:a16="http://schemas.microsoft.com/office/drawing/2014/main" id="{3A7D6173-4FC3-1649-3606-37CBD69AF65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E592D4B2-43CA-860F-719A-EBCA69AC7107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0" name="Овал 79">
              <a:extLst>
                <a:ext uri="{FF2B5EF4-FFF2-40B4-BE49-F238E27FC236}">
                  <a16:creationId xmlns:a16="http://schemas.microsoft.com/office/drawing/2014/main" id="{B84B5470-EA64-F073-28F5-4AFA912E428B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E8213603-2CE9-383E-1FC1-0F57F9A0B385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2" name="Овал 81">
              <a:extLst>
                <a:ext uri="{FF2B5EF4-FFF2-40B4-BE49-F238E27FC236}">
                  <a16:creationId xmlns:a16="http://schemas.microsoft.com/office/drawing/2014/main" id="{1A2717A3-135A-A1F5-14C9-8669E026055B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CA1A25D4-C8E2-5D04-4F6C-4AE6BF7B410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4" name="Овал 83">
              <a:extLst>
                <a:ext uri="{FF2B5EF4-FFF2-40B4-BE49-F238E27FC236}">
                  <a16:creationId xmlns:a16="http://schemas.microsoft.com/office/drawing/2014/main" id="{C55E78DA-E092-A5C0-CA78-CB869ADDA80B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FE026BA0-AB30-6913-FDB4-E8C3A62142C4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pic>
        <p:nvPicPr>
          <p:cNvPr id="86" name="Рисунок 85">
            <a:extLst>
              <a:ext uri="{FF2B5EF4-FFF2-40B4-BE49-F238E27FC236}">
                <a16:creationId xmlns:a16="http://schemas.microsoft.com/office/drawing/2014/main" id="{E70D63C4-1BE4-DB24-4D08-02957535D040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80972" y="340798"/>
            <a:ext cx="2114692" cy="452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983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2F45EB1-B3CC-B794-C3CB-331C5116F339}"/>
              </a:ext>
            </a:extLst>
          </p:cNvPr>
          <p:cNvSpPr/>
          <p:nvPr userDrawn="1"/>
        </p:nvSpPr>
        <p:spPr>
          <a:xfrm>
            <a:off x="12400767" y="1"/>
            <a:ext cx="3594970" cy="5067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728D1D-82C6-F3AA-85D1-B58386847B2E}"/>
              </a:ext>
            </a:extLst>
          </p:cNvPr>
          <p:cNvSpPr txBox="1"/>
          <p:nvPr userDrawn="1"/>
        </p:nvSpPr>
        <p:spPr>
          <a:xfrm>
            <a:off x="12558019" y="5373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Основная палитра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73773A4C-EB25-1AEF-A66D-D48D82C0C4E2}"/>
              </a:ext>
            </a:extLst>
          </p:cNvPr>
          <p:cNvGrpSpPr/>
          <p:nvPr userDrawn="1"/>
        </p:nvGrpSpPr>
        <p:grpSpPr>
          <a:xfrm>
            <a:off x="12383596" y="313150"/>
            <a:ext cx="2515103" cy="473010"/>
            <a:chOff x="12383596" y="313150"/>
            <a:chExt cx="2515103" cy="473010"/>
          </a:xfrm>
        </p:grpSpPr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536DEFD7-5976-47BA-7A05-52D802C5CA12}"/>
                </a:ext>
              </a:extLst>
            </p:cNvPr>
            <p:cNvSpPr/>
            <p:nvPr userDrawn="1"/>
          </p:nvSpPr>
          <p:spPr>
            <a:xfrm>
              <a:off x="12658057" y="313150"/>
              <a:ext cx="300625" cy="30062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057F186-E57F-AD4D-3964-6BF2F172C883}"/>
                </a:ext>
              </a:extLst>
            </p:cNvPr>
            <p:cNvSpPr txBox="1"/>
            <p:nvPr userDrawn="1"/>
          </p:nvSpPr>
          <p:spPr>
            <a:xfrm>
              <a:off x="12383596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dirty="0">
                  <a:solidFill>
                    <a:srgbClr val="282A2E"/>
                  </a:solidFill>
                </a:rPr>
                <a:t>54</a:t>
              </a:r>
              <a:r>
                <a:rPr lang="ru-RU" sz="700" dirty="0">
                  <a:solidFill>
                    <a:srgbClr val="282A2E"/>
                  </a:solidFill>
                </a:rPr>
                <a:t>/</a:t>
              </a:r>
              <a:r>
                <a:rPr lang="en-US" sz="700" dirty="0">
                  <a:solidFill>
                    <a:srgbClr val="282A2E"/>
                  </a:solidFill>
                </a:rPr>
                <a:t>4</a:t>
              </a:r>
              <a:r>
                <a:rPr lang="ru-RU" sz="700" dirty="0">
                  <a:solidFill>
                    <a:srgbClr val="282A2E"/>
                  </a:solidFill>
                </a:rPr>
                <a:t>9/</a:t>
              </a:r>
              <a:r>
                <a:rPr lang="en-US" sz="700" dirty="0">
                  <a:solidFill>
                    <a:srgbClr val="282A2E"/>
                  </a:solidFill>
                </a:rPr>
                <a:t>148</a:t>
              </a:r>
            </a:p>
          </p:txBody>
        </p:sp>
        <p:sp>
          <p:nvSpPr>
            <p:cNvPr id="7" name="Овал 6">
              <a:extLst>
                <a:ext uri="{FF2B5EF4-FFF2-40B4-BE49-F238E27FC236}">
                  <a16:creationId xmlns:a16="http://schemas.microsoft.com/office/drawing/2014/main" id="{C9EF1A92-EC3E-3DC2-D709-96F4938C54D8}"/>
                </a:ext>
              </a:extLst>
            </p:cNvPr>
            <p:cNvSpPr/>
            <p:nvPr userDrawn="1"/>
          </p:nvSpPr>
          <p:spPr>
            <a:xfrm>
              <a:off x="13193664" y="313150"/>
              <a:ext cx="300625" cy="300625"/>
            </a:xfrm>
            <a:prstGeom prst="ellipse">
              <a:avLst/>
            </a:prstGeom>
            <a:solidFill>
              <a:srgbClr val="7DBB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94CC025-59CD-E237-2FCA-DEE961333D7C}"/>
                </a:ext>
              </a:extLst>
            </p:cNvPr>
            <p:cNvSpPr txBox="1"/>
            <p:nvPr userDrawn="1"/>
          </p:nvSpPr>
          <p:spPr>
            <a:xfrm>
              <a:off x="12919203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1F769D60-8BE1-90AD-78F9-452D04CAF50A}"/>
                </a:ext>
              </a:extLst>
            </p:cNvPr>
            <p:cNvSpPr/>
            <p:nvPr userDrawn="1"/>
          </p:nvSpPr>
          <p:spPr>
            <a:xfrm>
              <a:off x="13764811" y="313150"/>
              <a:ext cx="300625" cy="30062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E3BE261-E486-B29F-BF3B-1F6CEBA1ACD9}"/>
                </a:ext>
              </a:extLst>
            </p:cNvPr>
            <p:cNvSpPr txBox="1"/>
            <p:nvPr userDrawn="1"/>
          </p:nvSpPr>
          <p:spPr>
            <a:xfrm>
              <a:off x="13490350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40/42/46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id="{6CA876A8-FB94-A570-DF44-AE8D5E0DB975}"/>
                </a:ext>
              </a:extLst>
            </p:cNvPr>
            <p:cNvSpPr/>
            <p:nvPr userDrawn="1"/>
          </p:nvSpPr>
          <p:spPr>
            <a:xfrm>
              <a:off x="14323613" y="313150"/>
              <a:ext cx="300625" cy="300625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rgbClr val="BFBFB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11EE855-CA64-F8BF-C3C8-C6CCA2C92633}"/>
                </a:ext>
              </a:extLst>
            </p:cNvPr>
            <p:cNvSpPr txBox="1"/>
            <p:nvPr userDrawn="1"/>
          </p:nvSpPr>
          <p:spPr>
            <a:xfrm>
              <a:off x="14049152" y="586105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255/255/255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D987779-CB13-017A-2098-B2274DAAF4E0}"/>
              </a:ext>
            </a:extLst>
          </p:cNvPr>
          <p:cNvSpPr txBox="1"/>
          <p:nvPr userDrawn="1"/>
        </p:nvSpPr>
        <p:spPr>
          <a:xfrm>
            <a:off x="12558019" y="785674"/>
            <a:ext cx="18636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Расширенная палитра</a:t>
            </a:r>
          </a:p>
        </p:txBody>
      </p: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B1A81D32-9260-D226-A11D-8E56997864C0}"/>
              </a:ext>
            </a:extLst>
          </p:cNvPr>
          <p:cNvGrpSpPr/>
          <p:nvPr userDrawn="1"/>
        </p:nvGrpSpPr>
        <p:grpSpPr>
          <a:xfrm>
            <a:off x="12383596" y="1093451"/>
            <a:ext cx="3626739" cy="950964"/>
            <a:chOff x="12383596" y="1093451"/>
            <a:chExt cx="3626739" cy="950964"/>
          </a:xfrm>
        </p:grpSpPr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F3C12604-F07B-D917-8883-433B20C274FB}"/>
                </a:ext>
              </a:extLst>
            </p:cNvPr>
            <p:cNvSpPr/>
            <p:nvPr userDrawn="1"/>
          </p:nvSpPr>
          <p:spPr>
            <a:xfrm>
              <a:off x="12658057" y="1093451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7C0673B-6155-958A-E2B5-810B1352A2C7}"/>
                </a:ext>
              </a:extLst>
            </p:cNvPr>
            <p:cNvSpPr txBox="1"/>
            <p:nvPr userDrawn="1"/>
          </p:nvSpPr>
          <p:spPr>
            <a:xfrm>
              <a:off x="12383596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52/111/194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5EFFEA6E-D20F-751C-A2C2-6088390C57C6}"/>
                </a:ext>
              </a:extLst>
            </p:cNvPr>
            <p:cNvSpPr/>
            <p:nvPr userDrawn="1"/>
          </p:nvSpPr>
          <p:spPr>
            <a:xfrm>
              <a:off x="13193664" y="1093451"/>
              <a:ext cx="300625" cy="300625"/>
            </a:xfrm>
            <a:prstGeom prst="ellipse">
              <a:avLst/>
            </a:prstGeom>
            <a:solidFill>
              <a:srgbClr val="83838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2D57CE7-DEE1-9F9F-5616-AB44A8AA8203}"/>
                </a:ext>
              </a:extLst>
            </p:cNvPr>
            <p:cNvSpPr txBox="1"/>
            <p:nvPr userDrawn="1"/>
          </p:nvSpPr>
          <p:spPr>
            <a:xfrm>
              <a:off x="12919203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131/131/131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461CE9F3-5809-26DC-C752-04D011AC32A7}"/>
                </a:ext>
              </a:extLst>
            </p:cNvPr>
            <p:cNvSpPr/>
            <p:nvPr userDrawn="1"/>
          </p:nvSpPr>
          <p:spPr>
            <a:xfrm>
              <a:off x="13764811" y="1093451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9A84866-7D77-4BB3-AFAF-A5060932E578}"/>
                </a:ext>
              </a:extLst>
            </p:cNvPr>
            <p:cNvSpPr txBox="1"/>
            <p:nvPr userDrawn="1"/>
          </p:nvSpPr>
          <p:spPr>
            <a:xfrm>
              <a:off x="13490350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74DF71B1-183A-1425-FEC7-D01F2EE62F18}"/>
                </a:ext>
              </a:extLst>
            </p:cNvPr>
            <p:cNvSpPr/>
            <p:nvPr userDrawn="1"/>
          </p:nvSpPr>
          <p:spPr>
            <a:xfrm>
              <a:off x="14323613" y="1093451"/>
              <a:ext cx="300625" cy="300625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C26D260-1C08-B4DD-1C6C-1DB953757A96}"/>
                </a:ext>
              </a:extLst>
            </p:cNvPr>
            <p:cNvSpPr txBox="1"/>
            <p:nvPr userDrawn="1"/>
          </p:nvSpPr>
          <p:spPr>
            <a:xfrm>
              <a:off x="14049152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227/104/70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520BE496-230D-635F-1060-0A635D984453}"/>
                </a:ext>
              </a:extLst>
            </p:cNvPr>
            <p:cNvSpPr/>
            <p:nvPr userDrawn="1"/>
          </p:nvSpPr>
          <p:spPr>
            <a:xfrm>
              <a:off x="14876802" y="1093451"/>
              <a:ext cx="300625" cy="300625"/>
            </a:xfrm>
            <a:prstGeom prst="ellipse">
              <a:avLst/>
            </a:prstGeom>
            <a:solidFill>
              <a:srgbClr val="FFA9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6FCCD63-EADF-99D7-6CD9-723473FFEA2D}"/>
                </a:ext>
              </a:extLst>
            </p:cNvPr>
            <p:cNvSpPr txBox="1"/>
            <p:nvPr userDrawn="1"/>
          </p:nvSpPr>
          <p:spPr>
            <a:xfrm>
              <a:off x="14602341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255/169/112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954235C1-D69D-95E1-159A-8A14932C695F}"/>
                </a:ext>
              </a:extLst>
            </p:cNvPr>
            <p:cNvSpPr/>
            <p:nvPr userDrawn="1"/>
          </p:nvSpPr>
          <p:spPr>
            <a:xfrm>
              <a:off x="15435249" y="1093451"/>
              <a:ext cx="300625" cy="300625"/>
            </a:xfrm>
            <a:prstGeom prst="ellipse">
              <a:avLst/>
            </a:prstGeom>
            <a:solidFill>
              <a:srgbClr val="FFD7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7ABCE2D-7438-0687-E2F8-C34F468B41DC}"/>
                </a:ext>
              </a:extLst>
            </p:cNvPr>
            <p:cNvSpPr txBox="1"/>
            <p:nvPr userDrawn="1"/>
          </p:nvSpPr>
          <p:spPr>
            <a:xfrm>
              <a:off x="15160788" y="136640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255/215/172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7" name="Овал 26">
              <a:extLst>
                <a:ext uri="{FF2B5EF4-FFF2-40B4-BE49-F238E27FC236}">
                  <a16:creationId xmlns:a16="http://schemas.microsoft.com/office/drawing/2014/main" id="{E405C2BE-C7E4-6B60-A313-C365E691FFCE}"/>
                </a:ext>
              </a:extLst>
            </p:cNvPr>
            <p:cNvSpPr/>
            <p:nvPr userDrawn="1"/>
          </p:nvSpPr>
          <p:spPr>
            <a:xfrm>
              <a:off x="12658057" y="1571405"/>
              <a:ext cx="300625" cy="300625"/>
            </a:xfrm>
            <a:prstGeom prst="ellipse">
              <a:avLst/>
            </a:prstGeom>
            <a:solidFill>
              <a:srgbClr val="578C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8AF0EEF-2318-CAB4-EE4A-09B34BA6B561}"/>
                </a:ext>
              </a:extLst>
            </p:cNvPr>
            <p:cNvSpPr txBox="1"/>
            <p:nvPr userDrawn="1"/>
          </p:nvSpPr>
          <p:spPr>
            <a:xfrm>
              <a:off x="12383596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87/140/123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29" name="Овал 28">
              <a:extLst>
                <a:ext uri="{FF2B5EF4-FFF2-40B4-BE49-F238E27FC236}">
                  <a16:creationId xmlns:a16="http://schemas.microsoft.com/office/drawing/2014/main" id="{55FEB656-9028-30CC-A180-FFB206C7B89E}"/>
                </a:ext>
              </a:extLst>
            </p:cNvPr>
            <p:cNvSpPr/>
            <p:nvPr userDrawn="1"/>
          </p:nvSpPr>
          <p:spPr>
            <a:xfrm>
              <a:off x="13193664" y="1571405"/>
              <a:ext cx="300625" cy="300625"/>
            </a:xfrm>
            <a:prstGeom prst="ellipse">
              <a:avLst/>
            </a:prstGeom>
            <a:solidFill>
              <a:srgbClr val="46AA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DAB30AD-16F8-5800-20D2-E5D00CCC7AF6}"/>
                </a:ext>
              </a:extLst>
            </p:cNvPr>
            <p:cNvSpPr txBox="1"/>
            <p:nvPr userDrawn="1"/>
          </p:nvSpPr>
          <p:spPr>
            <a:xfrm>
              <a:off x="12919203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70/170/152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1" name="Овал 30">
              <a:extLst>
                <a:ext uri="{FF2B5EF4-FFF2-40B4-BE49-F238E27FC236}">
                  <a16:creationId xmlns:a16="http://schemas.microsoft.com/office/drawing/2014/main" id="{ABBDB62B-AC1B-7BD2-697C-92279E4D50F6}"/>
                </a:ext>
              </a:extLst>
            </p:cNvPr>
            <p:cNvSpPr/>
            <p:nvPr userDrawn="1"/>
          </p:nvSpPr>
          <p:spPr>
            <a:xfrm>
              <a:off x="13764811" y="1571405"/>
              <a:ext cx="300625" cy="300625"/>
            </a:xfrm>
            <a:prstGeom prst="ellipse">
              <a:avLst/>
            </a:prstGeom>
            <a:solidFill>
              <a:srgbClr val="A1DC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3DA1542-39E5-F15F-EACA-E248DA4154E4}"/>
                </a:ext>
              </a:extLst>
            </p:cNvPr>
            <p:cNvSpPr txBox="1"/>
            <p:nvPr userDrawn="1"/>
          </p:nvSpPr>
          <p:spPr>
            <a:xfrm>
              <a:off x="13490350" y="1844360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161/220/188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B97FB303-AC88-AC91-AC74-6889DDB815DA}"/>
              </a:ext>
            </a:extLst>
          </p:cNvPr>
          <p:cNvSpPr txBox="1"/>
          <p:nvPr userDrawn="1"/>
        </p:nvSpPr>
        <p:spPr>
          <a:xfrm>
            <a:off x="12541026" y="3656131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Дополнительная расширенная палитра</a:t>
            </a: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64050EB1-EFDF-DDEA-A885-32B32232004B}"/>
              </a:ext>
            </a:extLst>
          </p:cNvPr>
          <p:cNvGrpSpPr/>
          <p:nvPr userDrawn="1"/>
        </p:nvGrpSpPr>
        <p:grpSpPr>
          <a:xfrm>
            <a:off x="12383596" y="3963908"/>
            <a:ext cx="3626739" cy="992609"/>
            <a:chOff x="12383596" y="3963908"/>
            <a:chExt cx="3626739" cy="992609"/>
          </a:xfrm>
        </p:grpSpPr>
        <p:sp>
          <p:nvSpPr>
            <p:cNvPr id="35" name="Овал 34">
              <a:extLst>
                <a:ext uri="{FF2B5EF4-FFF2-40B4-BE49-F238E27FC236}">
                  <a16:creationId xmlns:a16="http://schemas.microsoft.com/office/drawing/2014/main" id="{1358A0B4-DCAF-C79F-7D47-96628A211C11}"/>
                </a:ext>
              </a:extLst>
            </p:cNvPr>
            <p:cNvSpPr/>
            <p:nvPr userDrawn="1"/>
          </p:nvSpPr>
          <p:spPr>
            <a:xfrm>
              <a:off x="12658057" y="3963908"/>
              <a:ext cx="300625" cy="300625"/>
            </a:xfrm>
            <a:prstGeom prst="ellipse">
              <a:avLst/>
            </a:prstGeom>
            <a:solidFill>
              <a:srgbClr val="9C36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ECEA78A-1072-5EF3-E76B-8FE852D93C45}"/>
                </a:ext>
              </a:extLst>
            </p:cNvPr>
            <p:cNvSpPr txBox="1"/>
            <p:nvPr userDrawn="1"/>
          </p:nvSpPr>
          <p:spPr>
            <a:xfrm>
              <a:off x="12383596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156/54/103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3705E196-48F8-ABF3-2B3E-71B9D74A1218}"/>
                </a:ext>
              </a:extLst>
            </p:cNvPr>
            <p:cNvSpPr/>
            <p:nvPr userDrawn="1"/>
          </p:nvSpPr>
          <p:spPr>
            <a:xfrm>
              <a:off x="13193664" y="3963908"/>
              <a:ext cx="300625" cy="300625"/>
            </a:xfrm>
            <a:prstGeom prst="ellipse">
              <a:avLst/>
            </a:prstGeom>
            <a:solidFill>
              <a:srgbClr val="AC6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4110624-40C2-54F5-1393-AE7EF88445F6}"/>
                </a:ext>
              </a:extLst>
            </p:cNvPr>
            <p:cNvSpPr txBox="1"/>
            <p:nvPr userDrawn="1"/>
          </p:nvSpPr>
          <p:spPr>
            <a:xfrm>
              <a:off x="12919203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172/98/120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39" name="Овал 38">
              <a:extLst>
                <a:ext uri="{FF2B5EF4-FFF2-40B4-BE49-F238E27FC236}">
                  <a16:creationId xmlns:a16="http://schemas.microsoft.com/office/drawing/2014/main" id="{F2490B30-553A-DD70-0F98-7E88B672BC8E}"/>
                </a:ext>
              </a:extLst>
            </p:cNvPr>
            <p:cNvSpPr/>
            <p:nvPr userDrawn="1"/>
          </p:nvSpPr>
          <p:spPr>
            <a:xfrm>
              <a:off x="13764811" y="3963908"/>
              <a:ext cx="300625" cy="300625"/>
            </a:xfrm>
            <a:prstGeom prst="ellipse">
              <a:avLst/>
            </a:prstGeom>
            <a:solidFill>
              <a:srgbClr val="D08B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9641278-E4E8-1997-781B-A02EA3B7E329}"/>
                </a:ext>
              </a:extLst>
            </p:cNvPr>
            <p:cNvSpPr txBox="1"/>
            <p:nvPr userDrawn="1"/>
          </p:nvSpPr>
          <p:spPr>
            <a:xfrm>
              <a:off x="13490350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208/139/164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1" name="Овал 40">
              <a:extLst>
                <a:ext uri="{FF2B5EF4-FFF2-40B4-BE49-F238E27FC236}">
                  <a16:creationId xmlns:a16="http://schemas.microsoft.com/office/drawing/2014/main" id="{54B80D6F-8E10-2A48-1C69-B92F3CA26F5E}"/>
                </a:ext>
              </a:extLst>
            </p:cNvPr>
            <p:cNvSpPr/>
            <p:nvPr userDrawn="1"/>
          </p:nvSpPr>
          <p:spPr>
            <a:xfrm>
              <a:off x="14323613" y="3963908"/>
              <a:ext cx="300625" cy="300625"/>
            </a:xfrm>
            <a:prstGeom prst="ellipse">
              <a:avLst/>
            </a:prstGeom>
            <a:solidFill>
              <a:srgbClr val="DECC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03C8FF93-EA72-3208-6636-98A454096E38}"/>
                </a:ext>
              </a:extLst>
            </p:cNvPr>
            <p:cNvSpPr txBox="1"/>
            <p:nvPr userDrawn="1"/>
          </p:nvSpPr>
          <p:spPr>
            <a:xfrm>
              <a:off x="14049152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222/204/8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id="{92FE5B1A-B6FB-38DF-97F1-F284AE4EAA9D}"/>
                </a:ext>
              </a:extLst>
            </p:cNvPr>
            <p:cNvSpPr/>
            <p:nvPr userDrawn="1"/>
          </p:nvSpPr>
          <p:spPr>
            <a:xfrm>
              <a:off x="14876802" y="3963908"/>
              <a:ext cx="300625" cy="300625"/>
            </a:xfrm>
            <a:prstGeom prst="ellipse">
              <a:avLst/>
            </a:prstGeom>
            <a:solidFill>
              <a:srgbClr val="D0DE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9B0BBF4-D5E2-5261-CCCE-A9C8EBCF54C6}"/>
                </a:ext>
              </a:extLst>
            </p:cNvPr>
            <p:cNvSpPr txBox="1"/>
            <p:nvPr userDrawn="1"/>
          </p:nvSpPr>
          <p:spPr>
            <a:xfrm>
              <a:off x="14602341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208/222/84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id="{C967A3B6-7451-42DA-A6D7-3AD62F882C69}"/>
                </a:ext>
              </a:extLst>
            </p:cNvPr>
            <p:cNvSpPr/>
            <p:nvPr userDrawn="1"/>
          </p:nvSpPr>
          <p:spPr>
            <a:xfrm>
              <a:off x="15435249" y="3963908"/>
              <a:ext cx="300625" cy="300625"/>
            </a:xfrm>
            <a:prstGeom prst="ellipse">
              <a:avLst/>
            </a:prstGeom>
            <a:solidFill>
              <a:srgbClr val="E6ED8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AA6C975-98F6-51DD-608A-DAF904C439FF}"/>
                </a:ext>
              </a:extLst>
            </p:cNvPr>
            <p:cNvSpPr txBox="1"/>
            <p:nvPr userDrawn="1"/>
          </p:nvSpPr>
          <p:spPr>
            <a:xfrm>
              <a:off x="15160788" y="4236863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230/237/133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7" name="Овал 46">
              <a:extLst>
                <a:ext uri="{FF2B5EF4-FFF2-40B4-BE49-F238E27FC236}">
                  <a16:creationId xmlns:a16="http://schemas.microsoft.com/office/drawing/2014/main" id="{290ECCC2-B104-B4C5-64A6-B451C2B2EDF6}"/>
                </a:ext>
              </a:extLst>
            </p:cNvPr>
            <p:cNvSpPr/>
            <p:nvPr userDrawn="1"/>
          </p:nvSpPr>
          <p:spPr>
            <a:xfrm>
              <a:off x="12658057" y="4483507"/>
              <a:ext cx="300625" cy="300625"/>
            </a:xfrm>
            <a:prstGeom prst="ellipse">
              <a:avLst/>
            </a:prstGeom>
            <a:solidFill>
              <a:srgbClr val="60379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928AD003-C0B3-671F-098F-0C21EF8FCE36}"/>
                </a:ext>
              </a:extLst>
            </p:cNvPr>
            <p:cNvSpPr txBox="1"/>
            <p:nvPr userDrawn="1"/>
          </p:nvSpPr>
          <p:spPr>
            <a:xfrm>
              <a:off x="12383596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96/55/158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DB037AF4-A263-43BB-9065-275CE3EA96B8}"/>
                </a:ext>
              </a:extLst>
            </p:cNvPr>
            <p:cNvSpPr/>
            <p:nvPr userDrawn="1"/>
          </p:nvSpPr>
          <p:spPr>
            <a:xfrm>
              <a:off x="13193664" y="4483507"/>
              <a:ext cx="300625" cy="300625"/>
            </a:xfrm>
            <a:prstGeom prst="ellipse">
              <a:avLst/>
            </a:prstGeom>
            <a:solidFill>
              <a:srgbClr val="896C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65E5754E-D72A-3CDF-B416-ACFAC1A6CA65}"/>
                </a:ext>
              </a:extLst>
            </p:cNvPr>
            <p:cNvSpPr txBox="1"/>
            <p:nvPr userDrawn="1"/>
          </p:nvSpPr>
          <p:spPr>
            <a:xfrm>
              <a:off x="12919203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137/108/196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1" name="Овал 50">
              <a:extLst>
                <a:ext uri="{FF2B5EF4-FFF2-40B4-BE49-F238E27FC236}">
                  <a16:creationId xmlns:a16="http://schemas.microsoft.com/office/drawing/2014/main" id="{CAB4EF78-0533-8476-A7C5-0C087EEC2C9D}"/>
                </a:ext>
              </a:extLst>
            </p:cNvPr>
            <p:cNvSpPr/>
            <p:nvPr userDrawn="1"/>
          </p:nvSpPr>
          <p:spPr>
            <a:xfrm>
              <a:off x="13764811" y="4483507"/>
              <a:ext cx="300625" cy="300625"/>
            </a:xfrm>
            <a:prstGeom prst="ellipse">
              <a:avLst/>
            </a:prstGeom>
            <a:solidFill>
              <a:srgbClr val="B89E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618C176-867A-09B1-42EF-A0077CC7697F}"/>
                </a:ext>
              </a:extLst>
            </p:cNvPr>
            <p:cNvSpPr txBox="1"/>
            <p:nvPr userDrawn="1"/>
          </p:nvSpPr>
          <p:spPr>
            <a:xfrm>
              <a:off x="13490350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184/158/255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3" name="Овал 52">
              <a:extLst>
                <a:ext uri="{FF2B5EF4-FFF2-40B4-BE49-F238E27FC236}">
                  <a16:creationId xmlns:a16="http://schemas.microsoft.com/office/drawing/2014/main" id="{4F9A3F61-817B-2550-6764-20F697E33F9C}"/>
                </a:ext>
              </a:extLst>
            </p:cNvPr>
            <p:cNvSpPr/>
            <p:nvPr userDrawn="1"/>
          </p:nvSpPr>
          <p:spPr>
            <a:xfrm>
              <a:off x="14323613" y="4483507"/>
              <a:ext cx="300625" cy="300625"/>
            </a:xfrm>
            <a:prstGeom prst="ellipse">
              <a:avLst/>
            </a:prstGeom>
            <a:solidFill>
              <a:srgbClr val="991C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5A1DC255-8E6C-83CD-BC07-6A677677F557}"/>
                </a:ext>
              </a:extLst>
            </p:cNvPr>
            <p:cNvSpPr txBox="1"/>
            <p:nvPr userDrawn="1"/>
          </p:nvSpPr>
          <p:spPr>
            <a:xfrm>
              <a:off x="14049152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153/28/28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id="{7ACC6FE0-ACC5-9AA7-9E53-08FAA4A0201D}"/>
                </a:ext>
              </a:extLst>
            </p:cNvPr>
            <p:cNvSpPr/>
            <p:nvPr userDrawn="1"/>
          </p:nvSpPr>
          <p:spPr>
            <a:xfrm>
              <a:off x="14876802" y="4483507"/>
              <a:ext cx="300625" cy="300625"/>
            </a:xfrm>
            <a:prstGeom prst="ellipse">
              <a:avLst/>
            </a:prstGeom>
            <a:solidFill>
              <a:srgbClr val="DE31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0A121AF-643A-FD89-7D85-0D2D1EBF508B}"/>
                </a:ext>
              </a:extLst>
            </p:cNvPr>
            <p:cNvSpPr txBox="1"/>
            <p:nvPr userDrawn="1"/>
          </p:nvSpPr>
          <p:spPr>
            <a:xfrm>
              <a:off x="14602341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222/49/49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8719D218-CB25-249A-F27D-E16487B01BF8}"/>
                </a:ext>
              </a:extLst>
            </p:cNvPr>
            <p:cNvSpPr/>
            <p:nvPr userDrawn="1"/>
          </p:nvSpPr>
          <p:spPr>
            <a:xfrm>
              <a:off x="15435249" y="4483507"/>
              <a:ext cx="300625" cy="300625"/>
            </a:xfrm>
            <a:prstGeom prst="ellipse">
              <a:avLst/>
            </a:prstGeom>
            <a:solidFill>
              <a:srgbClr val="E6B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F0663A02-175D-7954-BF83-0C9F07AA5992}"/>
                </a:ext>
              </a:extLst>
            </p:cNvPr>
            <p:cNvSpPr txBox="1"/>
            <p:nvPr userDrawn="1"/>
          </p:nvSpPr>
          <p:spPr>
            <a:xfrm>
              <a:off x="15160788" y="4756462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230/176/168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6A1DAEF2-F828-92F9-0A98-8FE2D387635F}"/>
              </a:ext>
            </a:extLst>
          </p:cNvPr>
          <p:cNvSpPr txBox="1"/>
          <p:nvPr userDrawn="1"/>
        </p:nvSpPr>
        <p:spPr>
          <a:xfrm>
            <a:off x="12541026" y="2018544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err="1">
                <a:solidFill>
                  <a:srgbClr val="282A2E"/>
                </a:solidFill>
              </a:rPr>
              <a:t>Разбеленная</a:t>
            </a:r>
            <a:r>
              <a:rPr lang="ru-RU" sz="1000" b="1" dirty="0">
                <a:solidFill>
                  <a:srgbClr val="282A2E"/>
                </a:solidFill>
              </a:rPr>
              <a:t> палитра</a:t>
            </a:r>
          </a:p>
        </p:txBody>
      </p:sp>
      <p:grpSp>
        <p:nvGrpSpPr>
          <p:cNvPr id="60" name="Группа 59">
            <a:extLst>
              <a:ext uri="{FF2B5EF4-FFF2-40B4-BE49-F238E27FC236}">
                <a16:creationId xmlns:a16="http://schemas.microsoft.com/office/drawing/2014/main" id="{2E48B1E9-5A63-2166-77C5-A8B363BF0455}"/>
              </a:ext>
            </a:extLst>
          </p:cNvPr>
          <p:cNvGrpSpPr/>
          <p:nvPr userDrawn="1"/>
        </p:nvGrpSpPr>
        <p:grpSpPr>
          <a:xfrm>
            <a:off x="12383596" y="2326321"/>
            <a:ext cx="3068292" cy="473010"/>
            <a:chOff x="12383596" y="2326321"/>
            <a:chExt cx="3068292" cy="473010"/>
          </a:xfrm>
        </p:grpSpPr>
        <p:sp>
          <p:nvSpPr>
            <p:cNvPr id="61" name="Овал 60">
              <a:extLst>
                <a:ext uri="{FF2B5EF4-FFF2-40B4-BE49-F238E27FC236}">
                  <a16:creationId xmlns:a16="http://schemas.microsoft.com/office/drawing/2014/main" id="{A725F10F-6768-DD93-BCE7-BF144F6584FB}"/>
                </a:ext>
              </a:extLst>
            </p:cNvPr>
            <p:cNvSpPr/>
            <p:nvPr userDrawn="1"/>
          </p:nvSpPr>
          <p:spPr>
            <a:xfrm>
              <a:off x="12658057" y="2326321"/>
              <a:ext cx="300625" cy="300625"/>
            </a:xfrm>
            <a:prstGeom prst="ellipse">
              <a:avLst/>
            </a:prstGeom>
            <a:solidFill>
              <a:srgbClr val="DEDD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D8B45A2B-8F20-2B44-D332-CD6581DF4FF2}"/>
                </a:ext>
              </a:extLst>
            </p:cNvPr>
            <p:cNvSpPr txBox="1"/>
            <p:nvPr userDrawn="1"/>
          </p:nvSpPr>
          <p:spPr>
            <a:xfrm>
              <a:off x="12383596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217/216/235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3" name="Овал 62">
              <a:extLst>
                <a:ext uri="{FF2B5EF4-FFF2-40B4-BE49-F238E27FC236}">
                  <a16:creationId xmlns:a16="http://schemas.microsoft.com/office/drawing/2014/main" id="{5162192A-A299-5099-4ED4-E2D691D863B5}"/>
                </a:ext>
              </a:extLst>
            </p:cNvPr>
            <p:cNvSpPr/>
            <p:nvPr userDrawn="1"/>
          </p:nvSpPr>
          <p:spPr>
            <a:xfrm>
              <a:off x="13193664" y="2326321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85EE2A29-EE76-015F-FAD6-7099A2F71626}"/>
                </a:ext>
              </a:extLst>
            </p:cNvPr>
            <p:cNvSpPr txBox="1"/>
            <p:nvPr userDrawn="1"/>
          </p:nvSpPr>
          <p:spPr>
            <a:xfrm>
              <a:off x="12919203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5" name="Овал 64">
              <a:extLst>
                <a:ext uri="{FF2B5EF4-FFF2-40B4-BE49-F238E27FC236}">
                  <a16:creationId xmlns:a16="http://schemas.microsoft.com/office/drawing/2014/main" id="{D5EA46C1-4A71-CDFB-42C7-E5C59CCB3E5D}"/>
                </a:ext>
              </a:extLst>
            </p:cNvPr>
            <p:cNvSpPr/>
            <p:nvPr userDrawn="1"/>
          </p:nvSpPr>
          <p:spPr>
            <a:xfrm>
              <a:off x="13764811" y="2326321"/>
              <a:ext cx="300625" cy="300625"/>
            </a:xfrm>
            <a:prstGeom prst="ellipse">
              <a:avLst/>
            </a:prstGeom>
            <a:solidFill>
              <a:srgbClr val="EBEBE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03855C1B-34FD-109A-2BB4-5A453ED03E60}"/>
                </a:ext>
              </a:extLst>
            </p:cNvPr>
            <p:cNvSpPr txBox="1"/>
            <p:nvPr userDrawn="1"/>
          </p:nvSpPr>
          <p:spPr>
            <a:xfrm>
              <a:off x="13490350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235/235/235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7" name="Овал 66">
              <a:extLst>
                <a:ext uri="{FF2B5EF4-FFF2-40B4-BE49-F238E27FC236}">
                  <a16:creationId xmlns:a16="http://schemas.microsoft.com/office/drawing/2014/main" id="{86F25E88-5C16-C19C-CD2A-F83B4099EA75}"/>
                </a:ext>
              </a:extLst>
            </p:cNvPr>
            <p:cNvSpPr/>
            <p:nvPr userDrawn="1"/>
          </p:nvSpPr>
          <p:spPr>
            <a:xfrm>
              <a:off x="14323613" y="2326321"/>
              <a:ext cx="300625" cy="300625"/>
            </a:xfrm>
            <a:prstGeom prst="ellipse">
              <a:avLst/>
            </a:prstGeom>
            <a:solidFill>
              <a:srgbClr val="FCDF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189FEB9-3E95-60DF-ED4A-CF0957BBA5B5}"/>
                </a:ext>
              </a:extLst>
            </p:cNvPr>
            <p:cNvSpPr txBox="1"/>
            <p:nvPr userDrawn="1"/>
          </p:nvSpPr>
          <p:spPr>
            <a:xfrm>
              <a:off x="14049152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252/223/215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69" name="Овал 68">
              <a:extLst>
                <a:ext uri="{FF2B5EF4-FFF2-40B4-BE49-F238E27FC236}">
                  <a16:creationId xmlns:a16="http://schemas.microsoft.com/office/drawing/2014/main" id="{84194F42-9977-01C3-1B51-42DE44DE1284}"/>
                </a:ext>
              </a:extLst>
            </p:cNvPr>
            <p:cNvSpPr/>
            <p:nvPr userDrawn="1"/>
          </p:nvSpPr>
          <p:spPr>
            <a:xfrm>
              <a:off x="14876802" y="2326321"/>
              <a:ext cx="300625" cy="300625"/>
            </a:xfrm>
            <a:prstGeom prst="ellipse">
              <a:avLst/>
            </a:prstGeom>
            <a:solidFill>
              <a:srgbClr val="D3F5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299BEEA4-6B71-743C-6922-BE1FF93E30FA}"/>
                </a:ext>
              </a:extLst>
            </p:cNvPr>
            <p:cNvSpPr txBox="1"/>
            <p:nvPr userDrawn="1"/>
          </p:nvSpPr>
          <p:spPr>
            <a:xfrm>
              <a:off x="14602341" y="2599276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211/245/226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1A333997-8BF6-43AB-AEFC-4F6717673860}"/>
              </a:ext>
            </a:extLst>
          </p:cNvPr>
          <p:cNvSpPr txBox="1"/>
          <p:nvPr userDrawn="1"/>
        </p:nvSpPr>
        <p:spPr>
          <a:xfrm>
            <a:off x="12558019" y="2840075"/>
            <a:ext cx="27424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rgbClr val="282A2E"/>
                </a:solidFill>
              </a:rPr>
              <a:t>Палитра для картограмм</a:t>
            </a:r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EB981A98-1A8F-537B-C1CD-B9E798012123}"/>
              </a:ext>
            </a:extLst>
          </p:cNvPr>
          <p:cNvGrpSpPr/>
          <p:nvPr userDrawn="1"/>
        </p:nvGrpSpPr>
        <p:grpSpPr>
          <a:xfrm>
            <a:off x="12383596" y="3147852"/>
            <a:ext cx="3626739" cy="473010"/>
            <a:chOff x="12383596" y="3147852"/>
            <a:chExt cx="3626739" cy="473010"/>
          </a:xfrm>
        </p:grpSpPr>
        <p:sp>
          <p:nvSpPr>
            <p:cNvPr id="73" name="Овал 72">
              <a:extLst>
                <a:ext uri="{FF2B5EF4-FFF2-40B4-BE49-F238E27FC236}">
                  <a16:creationId xmlns:a16="http://schemas.microsoft.com/office/drawing/2014/main" id="{458D4886-9F48-1D99-AB3C-AEF765DBCFCC}"/>
                </a:ext>
              </a:extLst>
            </p:cNvPr>
            <p:cNvSpPr/>
            <p:nvPr userDrawn="1"/>
          </p:nvSpPr>
          <p:spPr>
            <a:xfrm>
              <a:off x="12658057" y="3147852"/>
              <a:ext cx="300625" cy="300625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E8F3EFB4-8DFD-1748-02F1-58F1C2B7D22B}"/>
                </a:ext>
              </a:extLst>
            </p:cNvPr>
            <p:cNvSpPr txBox="1"/>
            <p:nvPr userDrawn="1"/>
          </p:nvSpPr>
          <p:spPr>
            <a:xfrm>
              <a:off x="12383596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54/49/148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5" name="Овал 74">
              <a:extLst>
                <a:ext uri="{FF2B5EF4-FFF2-40B4-BE49-F238E27FC236}">
                  <a16:creationId xmlns:a16="http://schemas.microsoft.com/office/drawing/2014/main" id="{8B412663-1269-6393-40D0-5E66DD19D354}"/>
                </a:ext>
              </a:extLst>
            </p:cNvPr>
            <p:cNvSpPr/>
            <p:nvPr userDrawn="1"/>
          </p:nvSpPr>
          <p:spPr>
            <a:xfrm>
              <a:off x="13193664" y="3147852"/>
              <a:ext cx="300625" cy="30062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111AFE0-56D1-0CF6-67EA-D8412A26054A}"/>
                </a:ext>
              </a:extLst>
            </p:cNvPr>
            <p:cNvSpPr txBox="1"/>
            <p:nvPr userDrawn="1"/>
          </p:nvSpPr>
          <p:spPr>
            <a:xfrm>
              <a:off x="12919203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52/1</a:t>
              </a:r>
              <a:r>
                <a:rPr lang="en-US" sz="700" dirty="0">
                  <a:solidFill>
                    <a:srgbClr val="282A2E"/>
                  </a:solidFill>
                </a:rPr>
                <a:t>1</a:t>
              </a:r>
              <a:r>
                <a:rPr lang="ru-RU" sz="700" dirty="0">
                  <a:solidFill>
                    <a:srgbClr val="282A2E"/>
                  </a:solidFill>
                </a:rPr>
                <a:t>1/194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51533FCE-1E8B-DC97-0D36-020255937D30}"/>
                </a:ext>
              </a:extLst>
            </p:cNvPr>
            <p:cNvSpPr/>
            <p:nvPr userDrawn="1"/>
          </p:nvSpPr>
          <p:spPr>
            <a:xfrm>
              <a:off x="13764811" y="3147852"/>
              <a:ext cx="300625" cy="30062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523F5BD-2750-3C7D-FC41-3ED5FBC657F6}"/>
                </a:ext>
              </a:extLst>
            </p:cNvPr>
            <p:cNvSpPr txBox="1"/>
            <p:nvPr userDrawn="1"/>
          </p:nvSpPr>
          <p:spPr>
            <a:xfrm>
              <a:off x="13490350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125/187/252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79" name="Овал 78">
              <a:extLst>
                <a:ext uri="{FF2B5EF4-FFF2-40B4-BE49-F238E27FC236}">
                  <a16:creationId xmlns:a16="http://schemas.microsoft.com/office/drawing/2014/main" id="{19847533-EA27-04F3-00CB-941445B744DF}"/>
                </a:ext>
              </a:extLst>
            </p:cNvPr>
            <p:cNvSpPr/>
            <p:nvPr userDrawn="1"/>
          </p:nvSpPr>
          <p:spPr>
            <a:xfrm>
              <a:off x="14323613" y="3147852"/>
              <a:ext cx="300625" cy="300625"/>
            </a:xfrm>
            <a:prstGeom prst="ellipse">
              <a:avLst/>
            </a:prstGeom>
            <a:solidFill>
              <a:srgbClr val="A9D3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A3AF7B5-5F14-5D17-8D18-C9D085A2D8FD}"/>
                </a:ext>
              </a:extLst>
            </p:cNvPr>
            <p:cNvSpPr txBox="1"/>
            <p:nvPr userDrawn="1"/>
          </p:nvSpPr>
          <p:spPr>
            <a:xfrm>
              <a:off x="14049152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169/211/253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1" name="Овал 80">
              <a:extLst>
                <a:ext uri="{FF2B5EF4-FFF2-40B4-BE49-F238E27FC236}">
                  <a16:creationId xmlns:a16="http://schemas.microsoft.com/office/drawing/2014/main" id="{179D3D52-58CB-9CF4-860C-A6E0A5A738F5}"/>
                </a:ext>
              </a:extLst>
            </p:cNvPr>
            <p:cNvSpPr/>
            <p:nvPr userDrawn="1"/>
          </p:nvSpPr>
          <p:spPr>
            <a:xfrm>
              <a:off x="14876802" y="3147852"/>
              <a:ext cx="300625" cy="300625"/>
            </a:xfrm>
            <a:prstGeom prst="ellipse">
              <a:avLst/>
            </a:prstGeom>
            <a:solidFill>
              <a:srgbClr val="CFE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B201638-5F8B-70A9-E548-445C928E4FF0}"/>
                </a:ext>
              </a:extLst>
            </p:cNvPr>
            <p:cNvSpPr txBox="1"/>
            <p:nvPr userDrawn="1"/>
          </p:nvSpPr>
          <p:spPr>
            <a:xfrm>
              <a:off x="14602341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207/232/255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  <p:sp>
          <p:nvSpPr>
            <p:cNvPr id="83" name="Овал 82">
              <a:extLst>
                <a:ext uri="{FF2B5EF4-FFF2-40B4-BE49-F238E27FC236}">
                  <a16:creationId xmlns:a16="http://schemas.microsoft.com/office/drawing/2014/main" id="{69B6B319-AA1A-7605-1ADC-C2F4B427C226}"/>
                </a:ext>
              </a:extLst>
            </p:cNvPr>
            <p:cNvSpPr/>
            <p:nvPr userDrawn="1"/>
          </p:nvSpPr>
          <p:spPr>
            <a:xfrm>
              <a:off x="15435249" y="3147852"/>
              <a:ext cx="300625" cy="300625"/>
            </a:xfrm>
            <a:prstGeom prst="ellipse">
              <a:avLst/>
            </a:prstGeom>
            <a:solidFill>
              <a:srgbClr val="BFBF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AE7B183-676C-3A49-C76B-59B95F0AFF6D}"/>
                </a:ext>
              </a:extLst>
            </p:cNvPr>
            <p:cNvSpPr txBox="1"/>
            <p:nvPr userDrawn="1"/>
          </p:nvSpPr>
          <p:spPr>
            <a:xfrm>
              <a:off x="15160788" y="3420807"/>
              <a:ext cx="849547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700" dirty="0">
                  <a:solidFill>
                    <a:srgbClr val="282A2E"/>
                  </a:solidFill>
                </a:rPr>
                <a:t>191/191/191</a:t>
              </a:r>
              <a:endParaRPr lang="en-US" sz="700" dirty="0">
                <a:solidFill>
                  <a:srgbClr val="282A2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2252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id="{3471FBAD-C496-FF19-C20E-DD282AC754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январь - июнь 2024 года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A6E8BF3E-492B-EDC1-33F2-07A2A7A7A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ИНДЕКСЫ ПОТРЕБИТЕЛЬСКИХ ЦЕН</a:t>
            </a:r>
          </a:p>
        </p:txBody>
      </p:sp>
      <p:sp>
        <p:nvSpPr>
          <p:cNvPr id="6" name="Дата 5">
            <a:extLst>
              <a:ext uri="{FF2B5EF4-FFF2-40B4-BE49-F238E27FC236}">
                <a16:creationId xmlns:a16="http://schemas.microsoft.com/office/drawing/2014/main" id="{9F7CE3F0-1C92-9A85-D9DA-A63A295E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2A3A-A993-4787-BE22-B522074098FC}" type="datetime1">
              <a:rPr lang="ru-RU" smtClean="0"/>
              <a:t>15.07.2024</a:t>
            </a:fld>
            <a:endParaRPr lang="ru-RU" dirty="0"/>
          </a:p>
        </p:txBody>
      </p:sp>
      <p:sp>
        <p:nvSpPr>
          <p:cNvPr id="5" name="Нижний колонтитул 6">
            <a:extLst>
              <a:ext uri="{FF2B5EF4-FFF2-40B4-BE49-F238E27FC236}">
                <a16:creationId xmlns:a16="http://schemas.microsoft.com/office/drawing/2014/main" id="{98ECBDF0-E67A-4802-B1B6-C81F1851A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1539" y="5802434"/>
            <a:ext cx="5976179" cy="365125"/>
          </a:xfrm>
        </p:spPr>
        <p:txBody>
          <a:bodyPr/>
          <a:lstStyle/>
          <a:p>
            <a:r>
              <a:rPr lang="ru-RU" dirty="0">
                <a:solidFill>
                  <a:srgbClr val="363194"/>
                </a:solidFill>
                <a:latin typeface="Arial Regular"/>
              </a:rPr>
              <a:t>Отдел </a:t>
            </a:r>
            <a:r>
              <a:rPr lang="ru-RU" dirty="0">
                <a:solidFill>
                  <a:srgbClr val="363194"/>
                </a:solidFill>
                <a:latin typeface="Arial Bold"/>
              </a:rPr>
              <a:t>статистики цен, финансов, региональных счетов и балансов</a:t>
            </a:r>
            <a:endParaRPr lang="en-US" dirty="0">
              <a:solidFill>
                <a:srgbClr val="363194"/>
              </a:solidFill>
              <a:latin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78777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38">
            <a:extLst>
              <a:ext uri="{FF2B5EF4-FFF2-40B4-BE49-F238E27FC236}">
                <a16:creationId xmlns:a16="http://schemas.microsoft.com/office/drawing/2014/main" id="{BC2B5489-9D1B-FE89-9932-1534F1ED2AF7}"/>
              </a:ext>
            </a:extLst>
          </p:cNvPr>
          <p:cNvSpPr/>
          <p:nvPr/>
        </p:nvSpPr>
        <p:spPr>
          <a:xfrm>
            <a:off x="6332172" y="1822863"/>
            <a:ext cx="0" cy="4379899"/>
          </a:xfrm>
          <a:custGeom>
            <a:avLst/>
            <a:gdLst/>
            <a:ahLst/>
            <a:cxnLst/>
            <a:rect l="l" t="t" r="r" b="b"/>
            <a:pathLst>
              <a:path h="5090795">
                <a:moveTo>
                  <a:pt x="0" y="0"/>
                </a:moveTo>
                <a:lnTo>
                  <a:pt x="0" y="5090541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657A68A6-B4C9-767B-BCD9-FFA6F780A073}"/>
              </a:ext>
            </a:extLst>
          </p:cNvPr>
          <p:cNvSpPr txBox="1"/>
          <p:nvPr/>
        </p:nvSpPr>
        <p:spPr>
          <a:xfrm>
            <a:off x="3965246" y="1929525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64,04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FEA9EF77-A5FA-C36D-4510-0A75AA2EA5D1}"/>
              </a:ext>
            </a:extLst>
          </p:cNvPr>
          <p:cNvSpPr txBox="1"/>
          <p:nvPr/>
        </p:nvSpPr>
        <p:spPr>
          <a:xfrm>
            <a:off x="705055" y="1937953"/>
            <a:ext cx="225260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latin typeface="Arial"/>
                <a:cs typeface="Arial"/>
              </a:rPr>
              <a:t>Бензин автомобильный марки АИ-92, л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8FC251AA-5A00-9F64-13BD-8D0208D25978}"/>
              </a:ext>
            </a:extLst>
          </p:cNvPr>
          <p:cNvSpPr txBox="1"/>
          <p:nvPr/>
        </p:nvSpPr>
        <p:spPr>
          <a:xfrm>
            <a:off x="9677878" y="1938931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86,22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68" name="object 31">
            <a:extLst>
              <a:ext uri="{FF2B5EF4-FFF2-40B4-BE49-F238E27FC236}">
                <a16:creationId xmlns:a16="http://schemas.microsoft.com/office/drawing/2014/main" id="{02C03589-B903-1990-8DB0-761BDBF85F71}"/>
              </a:ext>
            </a:extLst>
          </p:cNvPr>
          <p:cNvSpPr txBox="1"/>
          <p:nvPr/>
        </p:nvSpPr>
        <p:spPr>
          <a:xfrm>
            <a:off x="6850707" y="1983228"/>
            <a:ext cx="1861807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latin typeface="Arial"/>
                <a:cs typeface="Arial"/>
              </a:rPr>
              <a:t>Дизельное топливо, л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08" name="object 54">
            <a:extLst>
              <a:ext uri="{FF2B5EF4-FFF2-40B4-BE49-F238E27FC236}">
                <a16:creationId xmlns:a16="http://schemas.microsoft.com/office/drawing/2014/main" id="{EB6875A6-33E0-27D5-BDD6-736C83A7C73C}"/>
              </a:ext>
            </a:extLst>
          </p:cNvPr>
          <p:cNvGrpSpPr/>
          <p:nvPr/>
        </p:nvGrpSpPr>
        <p:grpSpPr>
          <a:xfrm rot="10800000">
            <a:off x="4748889" y="2019893"/>
            <a:ext cx="145415" cy="229235"/>
            <a:chOff x="5159608" y="3410570"/>
            <a:chExt cx="145415" cy="229235"/>
          </a:xfrm>
        </p:grpSpPr>
        <p:sp>
          <p:nvSpPr>
            <p:cNvPr id="109" name="object 55">
              <a:extLst>
                <a:ext uri="{FF2B5EF4-FFF2-40B4-BE49-F238E27FC236}">
                  <a16:creationId xmlns:a16="http://schemas.microsoft.com/office/drawing/2014/main" id="{2C56F767-76BC-8D62-F732-55461467643A}"/>
                </a:ext>
              </a:extLst>
            </p:cNvPr>
            <p:cNvSpPr/>
            <p:nvPr/>
          </p:nvSpPr>
          <p:spPr>
            <a:xfrm>
              <a:off x="5232299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46AA98"/>
                </a:solidFill>
              </a:endParaRPr>
            </a:p>
          </p:txBody>
        </p:sp>
        <p:sp>
          <p:nvSpPr>
            <p:cNvPr id="110" name="object 56">
              <a:extLst>
                <a:ext uri="{FF2B5EF4-FFF2-40B4-BE49-F238E27FC236}">
                  <a16:creationId xmlns:a16="http://schemas.microsoft.com/office/drawing/2014/main" id="{A5664F1A-B03F-04CF-51EA-7EB365337287}"/>
                </a:ext>
              </a:extLst>
            </p:cNvPr>
            <p:cNvSpPr/>
            <p:nvPr/>
          </p:nvSpPr>
          <p:spPr>
            <a:xfrm>
              <a:off x="5172308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46AA98"/>
                </a:solidFill>
              </a:endParaRPr>
            </a:p>
          </p:txBody>
        </p:sp>
      </p:grpSp>
      <p:sp>
        <p:nvSpPr>
          <p:cNvPr id="15" name="object 10">
            <a:extLst>
              <a:ext uri="{FF2B5EF4-FFF2-40B4-BE49-F238E27FC236}">
                <a16:creationId xmlns:a16="http://schemas.microsoft.com/office/drawing/2014/main" id="{2559CA8F-BD94-D94C-7A09-668B2B7CBA1C}"/>
              </a:ext>
            </a:extLst>
          </p:cNvPr>
          <p:cNvSpPr txBox="1"/>
          <p:nvPr/>
        </p:nvSpPr>
        <p:spPr>
          <a:xfrm>
            <a:off x="676071" y="3344346"/>
            <a:ext cx="222026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latin typeface="Arial"/>
                <a:cs typeface="Arial"/>
              </a:rPr>
              <a:t>Бензин автомобильный марки АИ-95, л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9" name="object 32">
            <a:extLst>
              <a:ext uri="{FF2B5EF4-FFF2-40B4-BE49-F238E27FC236}">
                <a16:creationId xmlns:a16="http://schemas.microsoft.com/office/drawing/2014/main" id="{BE66C866-9575-5671-58A7-BD2B379B1D7D}"/>
              </a:ext>
            </a:extLst>
          </p:cNvPr>
          <p:cNvSpPr txBox="1"/>
          <p:nvPr/>
        </p:nvSpPr>
        <p:spPr>
          <a:xfrm>
            <a:off x="6803478" y="3391810"/>
            <a:ext cx="194455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latin typeface="Arial"/>
                <a:cs typeface="Arial"/>
              </a:rPr>
              <a:t>Газовое моторное топливо (пропан), л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17" name="object 63">
            <a:extLst>
              <a:ext uri="{FF2B5EF4-FFF2-40B4-BE49-F238E27FC236}">
                <a16:creationId xmlns:a16="http://schemas.microsoft.com/office/drawing/2014/main" id="{DEBB91EC-4699-3927-839E-140305EC8DE7}"/>
              </a:ext>
            </a:extLst>
          </p:cNvPr>
          <p:cNvGrpSpPr/>
          <p:nvPr/>
        </p:nvGrpSpPr>
        <p:grpSpPr>
          <a:xfrm rot="10800000">
            <a:off x="10573162" y="2019893"/>
            <a:ext cx="145415" cy="229235"/>
            <a:chOff x="5159608" y="4354513"/>
            <a:chExt cx="145415" cy="229235"/>
          </a:xfrm>
        </p:grpSpPr>
        <p:sp>
          <p:nvSpPr>
            <p:cNvPr id="118" name="object 64">
              <a:extLst>
                <a:ext uri="{FF2B5EF4-FFF2-40B4-BE49-F238E27FC236}">
                  <a16:creationId xmlns:a16="http://schemas.microsoft.com/office/drawing/2014/main" id="{A49E26C6-0B31-D72E-12D9-7719C6175861}"/>
                </a:ext>
              </a:extLst>
            </p:cNvPr>
            <p:cNvSpPr/>
            <p:nvPr/>
          </p:nvSpPr>
          <p:spPr>
            <a:xfrm>
              <a:off x="523229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65">
              <a:extLst>
                <a:ext uri="{FF2B5EF4-FFF2-40B4-BE49-F238E27FC236}">
                  <a16:creationId xmlns:a16="http://schemas.microsoft.com/office/drawing/2014/main" id="{9606145E-8ED1-A693-A221-12C6883F3CE7}"/>
                </a:ext>
              </a:extLst>
            </p:cNvPr>
            <p:cNvSpPr/>
            <p:nvPr/>
          </p:nvSpPr>
          <p:spPr>
            <a:xfrm>
              <a:off x="517230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5">
            <a:extLst>
              <a:ext uri="{FF2B5EF4-FFF2-40B4-BE49-F238E27FC236}">
                <a16:creationId xmlns:a16="http://schemas.microsoft.com/office/drawing/2014/main" id="{20730B41-C332-17C0-F730-F67D47028149}"/>
              </a:ext>
            </a:extLst>
          </p:cNvPr>
          <p:cNvSpPr txBox="1"/>
          <p:nvPr/>
        </p:nvSpPr>
        <p:spPr>
          <a:xfrm>
            <a:off x="3982340" y="3373159"/>
            <a:ext cx="90624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67,85</a:t>
            </a:r>
            <a:endParaRPr sz="2400" b="1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64" name="object 27">
            <a:extLst>
              <a:ext uri="{FF2B5EF4-FFF2-40B4-BE49-F238E27FC236}">
                <a16:creationId xmlns:a16="http://schemas.microsoft.com/office/drawing/2014/main" id="{05CE076B-BDE5-EA70-7E4C-259F99E3BE01}"/>
              </a:ext>
            </a:extLst>
          </p:cNvPr>
          <p:cNvSpPr txBox="1"/>
          <p:nvPr/>
        </p:nvSpPr>
        <p:spPr>
          <a:xfrm>
            <a:off x="9745932" y="3381506"/>
            <a:ext cx="1448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363194"/>
                </a:solidFill>
                <a:cs typeface="Arial Black"/>
              </a:rPr>
              <a:t>36,90</a:t>
            </a:r>
            <a:endParaRPr sz="2400" b="1" dirty="0">
              <a:solidFill>
                <a:srgbClr val="363194"/>
              </a:solidFill>
              <a:cs typeface="Arial Black"/>
            </a:endParaRPr>
          </a:p>
        </p:txBody>
      </p:sp>
      <p:grpSp>
        <p:nvGrpSpPr>
          <p:cNvPr id="126" name="object 72">
            <a:extLst>
              <a:ext uri="{FF2B5EF4-FFF2-40B4-BE49-F238E27FC236}">
                <a16:creationId xmlns:a16="http://schemas.microsoft.com/office/drawing/2014/main" id="{88E9D05B-2408-8145-6544-A982707E6645}"/>
              </a:ext>
            </a:extLst>
          </p:cNvPr>
          <p:cNvGrpSpPr/>
          <p:nvPr/>
        </p:nvGrpSpPr>
        <p:grpSpPr>
          <a:xfrm>
            <a:off x="4761790" y="3459951"/>
            <a:ext cx="145415" cy="229235"/>
            <a:chOff x="5159608" y="5288099"/>
            <a:chExt cx="145415" cy="229235"/>
          </a:xfrm>
        </p:grpSpPr>
        <p:sp>
          <p:nvSpPr>
            <p:cNvPr id="127" name="object 73">
              <a:extLst>
                <a:ext uri="{FF2B5EF4-FFF2-40B4-BE49-F238E27FC236}">
                  <a16:creationId xmlns:a16="http://schemas.microsoft.com/office/drawing/2014/main" id="{72D5C8C1-3556-9B92-6404-BEA97C99803A}"/>
                </a:ext>
              </a:extLst>
            </p:cNvPr>
            <p:cNvSpPr/>
            <p:nvPr/>
          </p:nvSpPr>
          <p:spPr>
            <a:xfrm>
              <a:off x="523229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74">
              <a:extLst>
                <a:ext uri="{FF2B5EF4-FFF2-40B4-BE49-F238E27FC236}">
                  <a16:creationId xmlns:a16="http://schemas.microsoft.com/office/drawing/2014/main" id="{546F5C67-E8C3-3FCD-D1A1-B500263FC4B8}"/>
                </a:ext>
              </a:extLst>
            </p:cNvPr>
            <p:cNvSpPr/>
            <p:nvPr/>
          </p:nvSpPr>
          <p:spPr>
            <a:xfrm>
              <a:off x="517230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DCB0AB13-B5EC-7074-D5E0-BEB060BA3A06}"/>
              </a:ext>
            </a:extLst>
          </p:cNvPr>
          <p:cNvSpPr txBox="1"/>
          <p:nvPr/>
        </p:nvSpPr>
        <p:spPr>
          <a:xfrm>
            <a:off x="3943254" y="4813559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83,62</a:t>
            </a:r>
            <a:endParaRPr sz="2400" b="1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4F38B3F5-BF4D-EB69-FD4F-07316279A8FB}"/>
              </a:ext>
            </a:extLst>
          </p:cNvPr>
          <p:cNvSpPr txBox="1"/>
          <p:nvPr/>
        </p:nvSpPr>
        <p:spPr>
          <a:xfrm>
            <a:off x="669318" y="4821157"/>
            <a:ext cx="217091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400" dirty="0">
                <a:latin typeface="Arial"/>
                <a:cs typeface="Arial"/>
              </a:rPr>
              <a:t>Бензин автомобильный марки АИ-98 и выше, л</a:t>
            </a:r>
            <a:endParaRPr sz="1400" dirty="0">
              <a:latin typeface="Arial"/>
              <a:cs typeface="Arial"/>
            </a:endParaRPr>
          </a:p>
        </p:txBody>
      </p:sp>
      <p:grpSp>
        <p:nvGrpSpPr>
          <p:cNvPr id="135" name="object 81">
            <a:extLst>
              <a:ext uri="{FF2B5EF4-FFF2-40B4-BE49-F238E27FC236}">
                <a16:creationId xmlns:a16="http://schemas.microsoft.com/office/drawing/2014/main" id="{A6D861F2-2901-9DAB-3A41-BBE42D353E9D}"/>
              </a:ext>
            </a:extLst>
          </p:cNvPr>
          <p:cNvGrpSpPr/>
          <p:nvPr/>
        </p:nvGrpSpPr>
        <p:grpSpPr>
          <a:xfrm>
            <a:off x="4748906" y="4883667"/>
            <a:ext cx="145415" cy="229235"/>
            <a:chOff x="5159608" y="6232042"/>
            <a:chExt cx="145415" cy="229235"/>
          </a:xfrm>
        </p:grpSpPr>
        <p:sp>
          <p:nvSpPr>
            <p:cNvPr id="136" name="object 82">
              <a:extLst>
                <a:ext uri="{FF2B5EF4-FFF2-40B4-BE49-F238E27FC236}">
                  <a16:creationId xmlns:a16="http://schemas.microsoft.com/office/drawing/2014/main" id="{C83EE297-2C9A-B01A-B25C-BE0641A1BEDE}"/>
                </a:ext>
              </a:extLst>
            </p:cNvPr>
            <p:cNvSpPr/>
            <p:nvPr/>
          </p:nvSpPr>
          <p:spPr>
            <a:xfrm>
              <a:off x="523229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83">
              <a:extLst>
                <a:ext uri="{FF2B5EF4-FFF2-40B4-BE49-F238E27FC236}">
                  <a16:creationId xmlns:a16="http://schemas.microsoft.com/office/drawing/2014/main" id="{2C9803CC-6DA7-B882-9F06-E8F44526CFDF}"/>
                </a:ext>
              </a:extLst>
            </p:cNvPr>
            <p:cNvSpPr/>
            <p:nvPr/>
          </p:nvSpPr>
          <p:spPr>
            <a:xfrm>
              <a:off x="517230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76BC84E6-611A-A2F2-0AC4-F57B1DFE01D4}"/>
              </a:ext>
            </a:extLst>
          </p:cNvPr>
          <p:cNvGrpSpPr/>
          <p:nvPr/>
        </p:nvGrpSpPr>
        <p:grpSpPr>
          <a:xfrm>
            <a:off x="2165304" y="6095530"/>
            <a:ext cx="946565" cy="175846"/>
            <a:chOff x="8678024" y="6126241"/>
            <a:chExt cx="946565" cy="175846"/>
          </a:xfrm>
        </p:grpSpPr>
        <p:sp>
          <p:nvSpPr>
            <p:cNvPr id="76" name="object 41">
              <a:extLst>
                <a:ext uri="{FF2B5EF4-FFF2-40B4-BE49-F238E27FC236}">
                  <a16:creationId xmlns:a16="http://schemas.microsoft.com/office/drawing/2014/main" id="{08507200-98E2-89C4-C7EB-9612958905A7}"/>
                </a:ext>
              </a:extLst>
            </p:cNvPr>
            <p:cNvSpPr txBox="1"/>
            <p:nvPr/>
          </p:nvSpPr>
          <p:spPr>
            <a:xfrm>
              <a:off x="8937883" y="6130808"/>
              <a:ext cx="686706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>
                  <a:latin typeface="Arial"/>
                  <a:cs typeface="Arial"/>
                </a:rPr>
                <a:t>онижение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5F494B05-9C03-963B-4C72-7E49FB8AAE48}"/>
                </a:ext>
              </a:extLst>
            </p:cNvPr>
            <p:cNvSpPr/>
            <p:nvPr/>
          </p:nvSpPr>
          <p:spPr>
            <a:xfrm>
              <a:off x="8678024" y="6126241"/>
              <a:ext cx="175846" cy="175846"/>
            </a:xfrm>
            <a:prstGeom prst="ellipse">
              <a:avLst/>
            </a:prstGeom>
            <a:solidFill>
              <a:srgbClr val="47AA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Заголовок 76">
            <a:extLst>
              <a:ext uri="{FF2B5EF4-FFF2-40B4-BE49-F238E27FC236}">
                <a16:creationId xmlns:a16="http://schemas.microsoft.com/office/drawing/2014/main" id="{33A85E2B-FE73-1EBE-7E25-C862BCA8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4"/>
            <a:ext cx="9518374" cy="4053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ru-RU" sz="2400" dirty="0"/>
              <a:t>СРЕДНИЕ ПОТРЕБИТЕЛЬСКИЕ ЦЕНЫ НА ТОПЛИВО МОТОРНОЕ*</a:t>
            </a:r>
            <a:br>
              <a:rPr lang="ru-RU" dirty="0"/>
            </a:br>
            <a:endParaRPr lang="ru-RU" dirty="0"/>
          </a:p>
        </p:txBody>
      </p:sp>
      <p:sp>
        <p:nvSpPr>
          <p:cNvPr id="78" name="Заголовок 17">
            <a:extLst>
              <a:ext uri="{FF2B5EF4-FFF2-40B4-BE49-F238E27FC236}">
                <a16:creationId xmlns:a16="http://schemas.microsoft.com/office/drawing/2014/main" id="{BABDBD3A-3ACC-D9E3-8B61-B571852D1647}"/>
              </a:ext>
            </a:extLst>
          </p:cNvPr>
          <p:cNvSpPr txBox="1">
            <a:spLocks/>
          </p:cNvSpPr>
          <p:nvPr/>
        </p:nvSpPr>
        <p:spPr>
          <a:xfrm>
            <a:off x="599661" y="759874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chemeClr val="tx1"/>
                </a:solidFill>
              </a:rPr>
              <a:t> июнь 2024 г., рублей за единицу измерения</a:t>
            </a:r>
          </a:p>
        </p:txBody>
      </p:sp>
      <p:grpSp>
        <p:nvGrpSpPr>
          <p:cNvPr id="97" name="Группа 96">
            <a:extLst>
              <a:ext uri="{FF2B5EF4-FFF2-40B4-BE49-F238E27FC236}">
                <a16:creationId xmlns:a16="http://schemas.microsoft.com/office/drawing/2014/main" id="{6B15E1A2-F239-4F5B-AFD3-E9D637B228CD}"/>
              </a:ext>
            </a:extLst>
          </p:cNvPr>
          <p:cNvGrpSpPr/>
          <p:nvPr/>
        </p:nvGrpSpPr>
        <p:grpSpPr>
          <a:xfrm>
            <a:off x="3537284" y="6105826"/>
            <a:ext cx="1263895" cy="175846"/>
            <a:chOff x="10083450" y="6126241"/>
            <a:chExt cx="1220598" cy="175846"/>
          </a:xfrm>
        </p:grpSpPr>
        <p:sp>
          <p:nvSpPr>
            <p:cNvPr id="98" name="object 41">
              <a:extLst>
                <a:ext uri="{FF2B5EF4-FFF2-40B4-BE49-F238E27FC236}">
                  <a16:creationId xmlns:a16="http://schemas.microsoft.com/office/drawing/2014/main" id="{EE54C27C-A967-47B6-A54E-72459A4A2903}"/>
                </a:ext>
              </a:extLst>
            </p:cNvPr>
            <p:cNvSpPr txBox="1"/>
            <p:nvPr/>
          </p:nvSpPr>
          <p:spPr>
            <a:xfrm>
              <a:off x="10343310" y="6130808"/>
              <a:ext cx="960738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dirty="0">
                  <a:latin typeface="Arial"/>
                  <a:cs typeface="Arial"/>
                </a:rPr>
                <a:t>Без изменений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99" name="Овал 98">
              <a:extLst>
                <a:ext uri="{FF2B5EF4-FFF2-40B4-BE49-F238E27FC236}">
                  <a16:creationId xmlns:a16="http://schemas.microsoft.com/office/drawing/2014/main" id="{1DCEB5DB-45F2-4FAA-A2D9-BB1CCFFF0CAD}"/>
                </a:ext>
              </a:extLst>
            </p:cNvPr>
            <p:cNvSpPr/>
            <p:nvPr/>
          </p:nvSpPr>
          <p:spPr>
            <a:xfrm>
              <a:off x="10083450" y="6126241"/>
              <a:ext cx="175846" cy="175846"/>
            </a:xfrm>
            <a:prstGeom prst="ellipse">
              <a:avLst/>
            </a:prstGeom>
            <a:solidFill>
              <a:srgbClr val="3631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highlight>
                  <a:srgbClr val="808080"/>
                </a:highlight>
              </a:endParaRPr>
            </a:p>
          </p:txBody>
        </p:sp>
      </p:grpSp>
      <p:sp>
        <p:nvSpPr>
          <p:cNvPr id="41" name="Нижний колонтитул 34">
            <a:extLst>
              <a:ext uri="{FF2B5EF4-FFF2-40B4-BE49-F238E27FC236}">
                <a16:creationId xmlns:a16="http://schemas.microsoft.com/office/drawing/2014/main" id="{3915D601-1CE8-4D11-AFB6-6E391460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0183" y="6448271"/>
            <a:ext cx="10219315" cy="365125"/>
          </a:xfrm>
          <a:prstGeom prst="rect">
            <a:avLst/>
          </a:prstGeom>
        </p:spPr>
        <p:txBody>
          <a:bodyPr/>
          <a:lstStyle/>
          <a:p>
            <a:r>
              <a:rPr lang="ru-RU" sz="1000" b="0" dirty="0">
                <a:solidFill>
                  <a:srgbClr val="838383"/>
                </a:solidFill>
              </a:rPr>
              <a:t>*Изменение к маю 2024 г.</a:t>
            </a:r>
          </a:p>
        </p:txBody>
      </p:sp>
      <p:grpSp>
        <p:nvGrpSpPr>
          <p:cNvPr id="35" name="Группа 34">
            <a:extLst>
              <a:ext uri="{FF2B5EF4-FFF2-40B4-BE49-F238E27FC236}">
                <a16:creationId xmlns:a16="http://schemas.microsoft.com/office/drawing/2014/main" id="{CE571011-7A71-420D-AEB4-7E928364AB9F}"/>
              </a:ext>
            </a:extLst>
          </p:cNvPr>
          <p:cNvGrpSpPr/>
          <p:nvPr/>
        </p:nvGrpSpPr>
        <p:grpSpPr>
          <a:xfrm>
            <a:off x="653702" y="6088079"/>
            <a:ext cx="1018049" cy="175846"/>
            <a:chOff x="7268701" y="6126241"/>
            <a:chExt cx="1018049" cy="175846"/>
          </a:xfrm>
        </p:grpSpPr>
        <p:sp>
          <p:nvSpPr>
            <p:cNvPr id="36" name="object 40">
              <a:extLst>
                <a:ext uri="{FF2B5EF4-FFF2-40B4-BE49-F238E27FC236}">
                  <a16:creationId xmlns:a16="http://schemas.microsoft.com/office/drawing/2014/main" id="{E42F0B49-AFCF-487B-9E0D-3B8DAFEED0C6}"/>
                </a:ext>
              </a:extLst>
            </p:cNvPr>
            <p:cNvSpPr txBox="1"/>
            <p:nvPr/>
          </p:nvSpPr>
          <p:spPr>
            <a:xfrm>
              <a:off x="7549826" y="6130808"/>
              <a:ext cx="736924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>
                  <a:latin typeface="Arial"/>
                  <a:cs typeface="Arial"/>
                </a:rPr>
                <a:t>овышение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id="{367ABF3B-9E4A-408B-AE08-B4F0FE9FDFCB}"/>
                </a:ext>
              </a:extLst>
            </p:cNvPr>
            <p:cNvSpPr/>
            <p:nvPr/>
          </p:nvSpPr>
          <p:spPr>
            <a:xfrm>
              <a:off x="7268701" y="6126241"/>
              <a:ext cx="175846" cy="175846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29049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708524" y="2054327"/>
            <a:ext cx="3308739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626112"/>
              </p:ext>
            </p:extLst>
          </p:nvPr>
        </p:nvGraphicFramePr>
        <p:xfrm>
          <a:off x="4085437" y="989772"/>
          <a:ext cx="7917265" cy="554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49859B46-CBE0-C4F9-70DE-71C419731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64524"/>
              </p:ext>
            </p:extLst>
          </p:nvPr>
        </p:nvGraphicFramePr>
        <p:xfrm>
          <a:off x="4159186" y="4127625"/>
          <a:ext cx="7593924" cy="1474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148">
                  <a:extLst>
                    <a:ext uri="{9D8B030D-6E8A-4147-A177-3AD203B41FA5}">
                      <a16:colId xmlns:a16="http://schemas.microsoft.com/office/drawing/2014/main" val="3245616565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3375034617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864341535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4274487865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755837977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694724725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366465140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2638555604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320313043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006414255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29943177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1818994518"/>
                    </a:ext>
                  </a:extLst>
                </a:gridCol>
                <a:gridCol w="584148">
                  <a:extLst>
                    <a:ext uri="{9D8B030D-6E8A-4147-A177-3AD203B41FA5}">
                      <a16:colId xmlns:a16="http://schemas.microsoft.com/office/drawing/2014/main" val="2581751232"/>
                    </a:ext>
                  </a:extLst>
                </a:gridCol>
              </a:tblGrid>
              <a:tr h="1474278"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в сфере зарубежного туризма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гостиниц и прочих мест проживания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Медицинские услуги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физической культуры и спорта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Городская телефонная связь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Бытовые услуги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Городской пассажирский транспорт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почтовой связи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1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</a:t>
                      </a: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организации культуры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Жилищные услуги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Ветеринарные услуги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Услуги банков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382595"/>
                  </a:ext>
                </a:extLst>
              </a:tr>
            </a:tbl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F344CD-0C91-61A1-E4B7-2F8DE596DDE5}"/>
              </a:ext>
            </a:extLst>
          </p:cNvPr>
          <p:cNvSpPr/>
          <p:nvPr/>
        </p:nvSpPr>
        <p:spPr>
          <a:xfrm>
            <a:off x="945769" y="3962113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rgbClr val="E368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109,65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BD08ED3-6CF7-86BB-DFF2-01912F056435}"/>
              </a:ext>
            </a:extLst>
          </p:cNvPr>
          <p:cNvSpPr/>
          <p:nvPr/>
        </p:nvSpPr>
        <p:spPr>
          <a:xfrm>
            <a:off x="1792499" y="4026746"/>
            <a:ext cx="1864637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Медицинские услуги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59186" y="3962113"/>
            <a:ext cx="7593924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0603645-39C4-3FC6-E1D4-4B1E51E9F60A}"/>
              </a:ext>
            </a:extLst>
          </p:cNvPr>
          <p:cNvSpPr/>
          <p:nvPr/>
        </p:nvSpPr>
        <p:spPr>
          <a:xfrm>
            <a:off x="962888" y="4534443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rgbClr val="E368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108,11</a:t>
            </a: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075C80AF-B90F-A329-7074-6FF9E20D1108}"/>
              </a:ext>
            </a:extLst>
          </p:cNvPr>
          <p:cNvSpPr/>
          <p:nvPr/>
        </p:nvSpPr>
        <p:spPr>
          <a:xfrm>
            <a:off x="1792500" y="4534443"/>
            <a:ext cx="198060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Услуги физической культуры и спорта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103,22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1799872" y="2276432"/>
            <a:ext cx="222123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Услуги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962888" y="3399016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112,83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792500" y="3346256"/>
            <a:ext cx="19806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Услуги гостиниц и прочих мест проживания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122,45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792499" y="2766669"/>
            <a:ext cx="1784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Услуги в сфере зарубежного туризма</a:t>
            </a:r>
          </a:p>
        </p:txBody>
      </p:sp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4506625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7109356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4271199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ИНДЕКСЫ ПОТРЕБИТЕЛЬСКИХ ЦЕН НА ОТДЕЛЬНЫЕ </a:t>
            </a:r>
            <a:br>
              <a:rPr lang="ru-RU" dirty="0"/>
            </a:br>
            <a:r>
              <a:rPr lang="ru-RU" dirty="0"/>
              <a:t>ВИДЫ УСЛУГ</a:t>
            </a:r>
          </a:p>
        </p:txBody>
      </p:sp>
      <p:sp>
        <p:nvSpPr>
          <p:cNvPr id="5" name="Заголовок 17">
            <a:extLst>
              <a:ext uri="{FF2B5EF4-FFF2-40B4-BE49-F238E27FC236}">
                <a16:creationId xmlns:a16="http://schemas.microsoft.com/office/drawing/2014/main" id="{0A085615-A0FC-4AC4-3F61-F12038C01253}"/>
              </a:ext>
            </a:extLst>
          </p:cNvPr>
          <p:cNvSpPr txBox="1">
            <a:spLocks/>
          </p:cNvSpPr>
          <p:nvPr/>
        </p:nvSpPr>
        <p:spPr>
          <a:xfrm>
            <a:off x="599661" y="9897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spc="55" dirty="0">
                <a:solidFill>
                  <a:srgbClr val="282A2E"/>
                </a:solidFill>
                <a:latin typeface="Arial"/>
                <a:cs typeface="Arial"/>
              </a:rPr>
              <a:t>июнь 2024 г. в % к декабрю 2023 г.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6657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566330" y="2148416"/>
            <a:ext cx="2963083" cy="2218485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F49DC95-159E-A11C-D01D-54611811515A}"/>
              </a:ext>
            </a:extLst>
          </p:cNvPr>
          <p:cNvSpPr/>
          <p:nvPr/>
        </p:nvSpPr>
        <p:spPr>
          <a:xfrm>
            <a:off x="794759" y="2180489"/>
            <a:ext cx="1606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>
                <a:solidFill>
                  <a:srgbClr val="363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9 417,05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2315910" y="2320474"/>
            <a:ext cx="9913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solidFill>
                  <a:srgbClr val="363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рубля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804703" y="3502594"/>
            <a:ext cx="1428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105,99 %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082555" y="3874396"/>
            <a:ext cx="2099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к декабрю 2023 г.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1074010" y="2794747"/>
            <a:ext cx="115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100,62 %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074009" y="3145100"/>
            <a:ext cx="216576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 предыдущему месяцу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СТОИМОСТЬ И СТРУКТУРА УСЛОВНОГО (МИНИМАЛЬНОГО) </a:t>
            </a:r>
            <a:br>
              <a:rPr lang="ru-RU" dirty="0"/>
            </a:br>
            <a:r>
              <a:rPr lang="ru-RU" dirty="0"/>
              <a:t>НАБОРА ПРОДУКТОВ ПИТАНИЯ</a:t>
            </a:r>
          </a:p>
        </p:txBody>
      </p:sp>
      <p:sp>
        <p:nvSpPr>
          <p:cNvPr id="5" name="Заголовок 17">
            <a:extLst>
              <a:ext uri="{FF2B5EF4-FFF2-40B4-BE49-F238E27FC236}">
                <a16:creationId xmlns:a16="http://schemas.microsoft.com/office/drawing/2014/main" id="{0A085615-A0FC-4AC4-3F61-F12038C01253}"/>
              </a:ext>
            </a:extLst>
          </p:cNvPr>
          <p:cNvSpPr txBox="1">
            <a:spLocks/>
          </p:cNvSpPr>
          <p:nvPr/>
        </p:nvSpPr>
        <p:spPr>
          <a:xfrm>
            <a:off x="599661" y="9897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spc="55" dirty="0">
                <a:solidFill>
                  <a:srgbClr val="282A2E"/>
                </a:solidFill>
                <a:latin typeface="Arial"/>
                <a:cs typeface="Arial"/>
              </a:rPr>
              <a:t>в июне 2024 г.</a:t>
            </a:r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C7CA3A67-C5F3-48FD-8D17-C617209337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0058765"/>
              </p:ext>
            </p:extLst>
          </p:nvPr>
        </p:nvGraphicFramePr>
        <p:xfrm>
          <a:off x="3529413" y="886556"/>
          <a:ext cx="8128000" cy="5601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565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5">
            <a:extLst>
              <a:ext uri="{FF2B5EF4-FFF2-40B4-BE49-F238E27FC236}">
                <a16:creationId xmlns:a16="http://schemas.microsoft.com/office/drawing/2014/main" id="{EDD8D5CC-BCF0-6108-0040-9BBD760217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975434"/>
              </p:ext>
            </p:extLst>
          </p:nvPr>
        </p:nvGraphicFramePr>
        <p:xfrm>
          <a:off x="3010491" y="1516188"/>
          <a:ext cx="7131800" cy="392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4411">
                  <a:extLst>
                    <a:ext uri="{9D8B030D-6E8A-4147-A177-3AD203B41FA5}">
                      <a16:colId xmlns:a16="http://schemas.microsoft.com/office/drawing/2014/main" val="1742547620"/>
                    </a:ext>
                  </a:extLst>
                </a:gridCol>
                <a:gridCol w="627389">
                  <a:extLst>
                    <a:ext uri="{9D8B030D-6E8A-4147-A177-3AD203B41FA5}">
                      <a16:colId xmlns:a16="http://schemas.microsoft.com/office/drawing/2014/main" val="3731597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bg1"/>
                          </a:solidFill>
                        </a:rPr>
                        <a:t>Индексы потребительских цен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846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Индексы</a:t>
                      </a:r>
                      <a:r>
                        <a:rPr lang="ru-RU" sz="1400" spc="-34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потребительских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цен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на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отдельные</a:t>
                      </a:r>
                      <a:r>
                        <a:rPr lang="ru-RU" sz="1400" spc="-26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группы</a:t>
                      </a:r>
                      <a:r>
                        <a:rPr lang="ru-RU" sz="1400" spc="-23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продовольственных</a:t>
                      </a:r>
                      <a:r>
                        <a:rPr lang="ru-RU" sz="1400" spc="-41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ru-RU" sz="1400" spc="-8" dirty="0">
                          <a:solidFill>
                            <a:srgbClr val="FFFFFF"/>
                          </a:solidFill>
                          <a:latin typeface="+mn-lt"/>
                          <a:cs typeface="Arial"/>
                        </a:rPr>
                        <a:t>товаров 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781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Средние потребительские цены на отдельные социально значимые продовольственные товары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262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Индексы потребительских цен на плодоовощную продукцию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86217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Индексы потребительских цен на отдельные группы непродовольственных товаров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8391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Индекс потребительских цен на топливо моторное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10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Средние потребительские цены на топливо моторное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70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Индексы потребительских цен на отдельные виды услуг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11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29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bg1"/>
                          </a:solidFill>
                        </a:rPr>
                        <a:t>Стоимость и структура условного (минимального) набора продуктов питания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1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DBBF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45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17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44E033B3-1E85-2092-1010-9A7514412E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7342313"/>
              </p:ext>
            </p:extLst>
          </p:nvPr>
        </p:nvGraphicFramePr>
        <p:xfrm>
          <a:off x="679206" y="1157647"/>
          <a:ext cx="7100297" cy="3883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" name="object 2">
            <a:extLst>
              <a:ext uri="{FF2B5EF4-FFF2-40B4-BE49-F238E27FC236}">
                <a16:creationId xmlns:a16="http://schemas.microsoft.com/office/drawing/2014/main" id="{5D4477A6-FC86-DE98-5244-57D1347CE09B}"/>
              </a:ext>
            </a:extLst>
          </p:cNvPr>
          <p:cNvSpPr/>
          <p:nvPr/>
        </p:nvSpPr>
        <p:spPr>
          <a:xfrm>
            <a:off x="8022983" y="1591845"/>
            <a:ext cx="3285592" cy="3637035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92709F1F-02D4-9615-F934-D8583071E59F}"/>
              </a:ext>
            </a:extLst>
          </p:cNvPr>
          <p:cNvSpPr txBox="1"/>
          <p:nvPr/>
        </p:nvSpPr>
        <p:spPr>
          <a:xfrm>
            <a:off x="10062758" y="2362379"/>
            <a:ext cx="17024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solidFill>
                  <a:schemeClr val="accent1"/>
                </a:solidFill>
                <a:cs typeface="Arial Black"/>
              </a:rPr>
              <a:t>10</a:t>
            </a:r>
            <a:r>
              <a:rPr lang="ru-RU" sz="2800" b="1" spc="-10" dirty="0">
                <a:solidFill>
                  <a:schemeClr val="accent1"/>
                </a:solidFill>
                <a:cs typeface="Arial Black"/>
              </a:rPr>
              <a:t>0</a:t>
            </a:r>
            <a:r>
              <a:rPr sz="2800" b="1" spc="-10" dirty="0">
                <a:solidFill>
                  <a:schemeClr val="accent1"/>
                </a:solidFill>
                <a:cs typeface="Arial Black"/>
              </a:rPr>
              <a:t>,</a:t>
            </a:r>
            <a:r>
              <a:rPr lang="ru-RU" sz="2800" b="1" spc="-10" dirty="0">
                <a:solidFill>
                  <a:schemeClr val="accent1"/>
                </a:solidFill>
                <a:cs typeface="Arial Black"/>
              </a:rPr>
              <a:t>36</a:t>
            </a:r>
            <a:endParaRPr sz="2600" b="1" dirty="0">
              <a:solidFill>
                <a:schemeClr val="accent1"/>
              </a:solidFill>
              <a:cs typeface="Arial Black"/>
            </a:endParaRPr>
          </a:p>
        </p:txBody>
      </p:sp>
      <p:sp>
        <p:nvSpPr>
          <p:cNvPr id="24" name="object 10">
            <a:extLst>
              <a:ext uri="{FF2B5EF4-FFF2-40B4-BE49-F238E27FC236}">
                <a16:creationId xmlns:a16="http://schemas.microsoft.com/office/drawing/2014/main" id="{CFC5FFDF-62B4-15FE-FF9B-9F136103F603}"/>
              </a:ext>
            </a:extLst>
          </p:cNvPr>
          <p:cNvSpPr txBox="1"/>
          <p:nvPr/>
        </p:nvSpPr>
        <p:spPr>
          <a:xfrm>
            <a:off x="8203853" y="2352685"/>
            <a:ext cx="1017269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25" dirty="0">
                <a:solidFill>
                  <a:schemeClr val="accent1"/>
                </a:solidFill>
                <a:latin typeface="Arial"/>
                <a:cs typeface="Arial"/>
              </a:rPr>
              <a:t>ИПЦ</a:t>
            </a:r>
            <a:endParaRPr sz="2800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E4FC6773-F55E-EF4E-EA28-A1B75F47D6DB}"/>
              </a:ext>
            </a:extLst>
          </p:cNvPr>
          <p:cNvGrpSpPr/>
          <p:nvPr/>
        </p:nvGrpSpPr>
        <p:grpSpPr>
          <a:xfrm>
            <a:off x="8203853" y="3092426"/>
            <a:ext cx="3436281" cy="382156"/>
            <a:chOff x="8203853" y="3083886"/>
            <a:chExt cx="3436281" cy="382156"/>
          </a:xfrm>
        </p:grpSpPr>
        <p:sp>
          <p:nvSpPr>
            <p:cNvPr id="20" name="object 6">
              <a:extLst>
                <a:ext uri="{FF2B5EF4-FFF2-40B4-BE49-F238E27FC236}">
                  <a16:creationId xmlns:a16="http://schemas.microsoft.com/office/drawing/2014/main" id="{F2224671-C8A2-1B49-B42D-EE9784F4C365}"/>
                </a:ext>
              </a:extLst>
            </p:cNvPr>
            <p:cNvSpPr txBox="1"/>
            <p:nvPr/>
          </p:nvSpPr>
          <p:spPr>
            <a:xfrm>
              <a:off x="10403154" y="3130053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b="1" spc="-10" dirty="0">
                  <a:solidFill>
                    <a:srgbClr val="282A2E"/>
                  </a:solidFill>
                  <a:cs typeface="Arial Black"/>
                </a:rPr>
                <a:t>10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0</a:t>
              </a:r>
              <a:r>
                <a:rPr b="1" spc="-10" dirty="0">
                  <a:solidFill>
                    <a:srgbClr val="282A2E"/>
                  </a:solidFill>
                  <a:cs typeface="Arial Black"/>
                </a:rPr>
                <a:t>,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36</a:t>
              </a:r>
              <a:endParaRPr b="1" dirty="0">
                <a:cs typeface="Arial Black"/>
              </a:endParaRPr>
            </a:p>
          </p:txBody>
        </p:sp>
        <p:sp>
          <p:nvSpPr>
            <p:cNvPr id="26" name="object 20">
              <a:extLst>
                <a:ext uri="{FF2B5EF4-FFF2-40B4-BE49-F238E27FC236}">
                  <a16:creationId xmlns:a16="http://schemas.microsoft.com/office/drawing/2014/main" id="{DE56F4CB-F044-BE25-CD93-E82B68874EBF}"/>
                </a:ext>
              </a:extLst>
            </p:cNvPr>
            <p:cNvSpPr txBox="1"/>
            <p:nvPr/>
          </p:nvSpPr>
          <p:spPr>
            <a:xfrm>
              <a:off x="8203853" y="3083886"/>
              <a:ext cx="2145030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 err="1">
                  <a:solidFill>
                    <a:srgbClr val="282A2E"/>
                  </a:solidFill>
                  <a:latin typeface="Arial"/>
                  <a:cs typeface="Arial"/>
                </a:rPr>
                <a:t>Продовольственные</a:t>
              </a:r>
              <a:r>
                <a:rPr sz="1200" spc="-10" dirty="0">
                  <a:solidFill>
                    <a:srgbClr val="282A2E"/>
                  </a:solidFill>
                  <a:latin typeface="Arial"/>
                  <a:cs typeface="Arial"/>
                </a:rPr>
                <a:t> </a:t>
              </a:r>
              <a:br>
                <a:rPr lang="ru-RU" sz="1200" spc="-10" dirty="0">
                  <a:solidFill>
                    <a:srgbClr val="282A2E"/>
                  </a:solidFill>
                  <a:latin typeface="Arial"/>
                  <a:cs typeface="Arial"/>
                </a:rPr>
              </a:br>
              <a:r>
                <a:rPr sz="1200" spc="-10" dirty="0" err="1">
                  <a:solidFill>
                    <a:srgbClr val="282A2E"/>
                  </a:solidFill>
                  <a:latin typeface="Arial"/>
                  <a:cs typeface="Arial"/>
                </a:rPr>
                <a:t>товары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8290EA38-C9D7-3202-FF17-A0CEEA04E31E}"/>
              </a:ext>
            </a:extLst>
          </p:cNvPr>
          <p:cNvGrpSpPr/>
          <p:nvPr/>
        </p:nvGrpSpPr>
        <p:grpSpPr>
          <a:xfrm>
            <a:off x="8203853" y="3673499"/>
            <a:ext cx="3228320" cy="382156"/>
            <a:chOff x="8203853" y="3583113"/>
            <a:chExt cx="3228320" cy="382156"/>
          </a:xfrm>
        </p:grpSpPr>
        <p:sp>
          <p:nvSpPr>
            <p:cNvPr id="21" name="object 7">
              <a:extLst>
                <a:ext uri="{FF2B5EF4-FFF2-40B4-BE49-F238E27FC236}">
                  <a16:creationId xmlns:a16="http://schemas.microsoft.com/office/drawing/2014/main" id="{EE2810E2-BA90-6C9E-3832-97E896B37630}"/>
                </a:ext>
              </a:extLst>
            </p:cNvPr>
            <p:cNvSpPr txBox="1"/>
            <p:nvPr/>
          </p:nvSpPr>
          <p:spPr>
            <a:xfrm>
              <a:off x="10410529" y="3606196"/>
              <a:ext cx="1021644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b="1" dirty="0">
                  <a:cs typeface="Arial Black"/>
                </a:rPr>
                <a:t>100,15</a:t>
              </a:r>
              <a:endParaRPr b="1" dirty="0">
                <a:cs typeface="Arial Black"/>
              </a:endParaRPr>
            </a:p>
          </p:txBody>
        </p:sp>
        <p:sp>
          <p:nvSpPr>
            <p:cNvPr id="27" name="object 21">
              <a:extLst>
                <a:ext uri="{FF2B5EF4-FFF2-40B4-BE49-F238E27FC236}">
                  <a16:creationId xmlns:a16="http://schemas.microsoft.com/office/drawing/2014/main" id="{37462F4B-E7D1-9A08-37BA-6A724A534E28}"/>
                </a:ext>
              </a:extLst>
            </p:cNvPr>
            <p:cNvSpPr txBox="1"/>
            <p:nvPr/>
          </p:nvSpPr>
          <p:spPr>
            <a:xfrm>
              <a:off x="8203853" y="3583113"/>
              <a:ext cx="1966717" cy="382156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marR="5080">
                <a:lnSpc>
                  <a:spcPct val="100000"/>
                </a:lnSpc>
                <a:spcBef>
                  <a:spcPts val="100"/>
                </a:spcBef>
              </a:pPr>
              <a:r>
                <a:rPr sz="1200" spc="-10" dirty="0">
                  <a:solidFill>
                    <a:srgbClr val="282A2E"/>
                  </a:solidFill>
                  <a:latin typeface="Arial"/>
                  <a:cs typeface="Arial"/>
                </a:rPr>
                <a:t>Непродовольственные товары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66B1865F-CE24-CF36-359F-F87A79C741E0}"/>
              </a:ext>
            </a:extLst>
          </p:cNvPr>
          <p:cNvGrpSpPr/>
          <p:nvPr/>
        </p:nvGrpSpPr>
        <p:grpSpPr>
          <a:xfrm>
            <a:off x="8203853" y="4254572"/>
            <a:ext cx="3436281" cy="289823"/>
            <a:chOff x="8203853" y="4016103"/>
            <a:chExt cx="3436281" cy="289823"/>
          </a:xfrm>
        </p:grpSpPr>
        <p:sp>
          <p:nvSpPr>
            <p:cNvPr id="22" name="object 8">
              <a:extLst>
                <a:ext uri="{FF2B5EF4-FFF2-40B4-BE49-F238E27FC236}">
                  <a16:creationId xmlns:a16="http://schemas.microsoft.com/office/drawing/2014/main" id="{83A3C4D3-88CC-9164-0752-FA2606E37F88}"/>
                </a:ext>
              </a:extLst>
            </p:cNvPr>
            <p:cNvSpPr txBox="1"/>
            <p:nvPr/>
          </p:nvSpPr>
          <p:spPr>
            <a:xfrm>
              <a:off x="10403154" y="4016103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b="1" spc="-10" dirty="0">
                  <a:solidFill>
                    <a:srgbClr val="282A2E"/>
                  </a:solidFill>
                  <a:cs typeface="Arial Black"/>
                </a:rPr>
                <a:t>10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0</a:t>
              </a:r>
              <a:r>
                <a:rPr b="1" spc="-10" dirty="0">
                  <a:solidFill>
                    <a:srgbClr val="282A2E"/>
                  </a:solidFill>
                  <a:cs typeface="Arial Black"/>
                </a:rPr>
                <a:t>,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64</a:t>
              </a:r>
              <a:endParaRPr b="1" dirty="0">
                <a:cs typeface="Arial Black"/>
              </a:endParaRPr>
            </a:p>
          </p:txBody>
        </p:sp>
        <p:sp>
          <p:nvSpPr>
            <p:cNvPr id="28" name="object 22">
              <a:extLst>
                <a:ext uri="{FF2B5EF4-FFF2-40B4-BE49-F238E27FC236}">
                  <a16:creationId xmlns:a16="http://schemas.microsoft.com/office/drawing/2014/main" id="{7E9A83C0-1F78-2730-EF1B-187FA88BE56A}"/>
                </a:ext>
              </a:extLst>
            </p:cNvPr>
            <p:cNvSpPr txBox="1"/>
            <p:nvPr/>
          </p:nvSpPr>
          <p:spPr>
            <a:xfrm>
              <a:off x="8203853" y="4062269"/>
              <a:ext cx="701040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spc="-20" dirty="0">
                  <a:solidFill>
                    <a:srgbClr val="282A2E"/>
                  </a:solidFill>
                  <a:latin typeface="Arial"/>
                  <a:cs typeface="Arial"/>
                </a:rPr>
                <a:t>Услуги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AB62773C-9865-A46E-6575-DD6B1A7B5951}"/>
              </a:ext>
            </a:extLst>
          </p:cNvPr>
          <p:cNvGrpSpPr/>
          <p:nvPr/>
        </p:nvGrpSpPr>
        <p:grpSpPr>
          <a:xfrm>
            <a:off x="8203853" y="4743312"/>
            <a:ext cx="3436281" cy="289823"/>
            <a:chOff x="8203853" y="4419462"/>
            <a:chExt cx="3436281" cy="289823"/>
          </a:xfrm>
        </p:grpSpPr>
        <p:sp>
          <p:nvSpPr>
            <p:cNvPr id="23" name="object 9">
              <a:extLst>
                <a:ext uri="{FF2B5EF4-FFF2-40B4-BE49-F238E27FC236}">
                  <a16:creationId xmlns:a16="http://schemas.microsoft.com/office/drawing/2014/main" id="{C19F67F6-49E8-26D0-28B9-A8D2D9665BC8}"/>
                </a:ext>
              </a:extLst>
            </p:cNvPr>
            <p:cNvSpPr txBox="1"/>
            <p:nvPr/>
          </p:nvSpPr>
          <p:spPr>
            <a:xfrm>
              <a:off x="10403154" y="4419462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b="1" spc="-10" dirty="0">
                  <a:solidFill>
                    <a:srgbClr val="282A2E"/>
                  </a:solidFill>
                  <a:cs typeface="Arial Black"/>
                </a:rPr>
                <a:t>1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00</a:t>
              </a:r>
              <a:r>
                <a:rPr b="1" spc="-10" dirty="0">
                  <a:solidFill>
                    <a:srgbClr val="282A2E"/>
                  </a:solidFill>
                  <a:cs typeface="Arial Black"/>
                </a:rPr>
                <a:t>,</a:t>
              </a:r>
              <a:r>
                <a:rPr lang="ru-RU" b="1" spc="-10" dirty="0">
                  <a:solidFill>
                    <a:srgbClr val="282A2E"/>
                  </a:solidFill>
                  <a:cs typeface="Arial Black"/>
                </a:rPr>
                <a:t>55</a:t>
              </a:r>
              <a:endParaRPr b="1" dirty="0">
                <a:cs typeface="Arial Black"/>
              </a:endParaRPr>
            </a:p>
          </p:txBody>
        </p:sp>
        <p:sp>
          <p:nvSpPr>
            <p:cNvPr id="29" name="object 23">
              <a:extLst>
                <a:ext uri="{FF2B5EF4-FFF2-40B4-BE49-F238E27FC236}">
                  <a16:creationId xmlns:a16="http://schemas.microsoft.com/office/drawing/2014/main" id="{67452F1C-E86B-4056-52BF-020182BE62BB}"/>
                </a:ext>
              </a:extLst>
            </p:cNvPr>
            <p:cNvSpPr txBox="1"/>
            <p:nvPr/>
          </p:nvSpPr>
          <p:spPr>
            <a:xfrm>
              <a:off x="8203853" y="4465628"/>
              <a:ext cx="1428115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 dirty="0">
                  <a:solidFill>
                    <a:srgbClr val="282A2E"/>
                  </a:solidFill>
                  <a:latin typeface="Arial"/>
                  <a:cs typeface="Arial"/>
                </a:rPr>
                <a:t>Базовый</a:t>
              </a:r>
              <a:r>
                <a:rPr sz="1200" spc="-25" dirty="0">
                  <a:solidFill>
                    <a:srgbClr val="282A2E"/>
                  </a:solidFill>
                  <a:latin typeface="Arial"/>
                  <a:cs typeface="Arial"/>
                </a:rPr>
                <a:t> ИПЦ</a:t>
              </a:r>
              <a:endParaRPr sz="1200" dirty="0">
                <a:latin typeface="Arial"/>
                <a:cs typeface="Arial"/>
              </a:endParaRP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62C2941E-DB75-DAE1-8214-A43E3A1CB43B}"/>
              </a:ext>
            </a:extLst>
          </p:cNvPr>
          <p:cNvGrpSpPr/>
          <p:nvPr/>
        </p:nvGrpSpPr>
        <p:grpSpPr>
          <a:xfrm>
            <a:off x="8203853" y="1814412"/>
            <a:ext cx="3436281" cy="1079097"/>
            <a:chOff x="8203853" y="1910976"/>
            <a:chExt cx="3436281" cy="1079097"/>
          </a:xfrm>
        </p:grpSpPr>
        <p:sp>
          <p:nvSpPr>
            <p:cNvPr id="25" name="object 11">
              <a:extLst>
                <a:ext uri="{FF2B5EF4-FFF2-40B4-BE49-F238E27FC236}">
                  <a16:creationId xmlns:a16="http://schemas.microsoft.com/office/drawing/2014/main" id="{2435AA6D-D1FA-0C9D-1C10-C4A9F477BA48}"/>
                </a:ext>
              </a:extLst>
            </p:cNvPr>
            <p:cNvSpPr txBox="1"/>
            <p:nvPr/>
          </p:nvSpPr>
          <p:spPr>
            <a:xfrm>
              <a:off x="8203853" y="1910976"/>
              <a:ext cx="271749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400" dirty="0">
                  <a:solidFill>
                    <a:srgbClr val="282A2E"/>
                  </a:solidFill>
                  <a:latin typeface="Arial"/>
                  <a:cs typeface="Arial"/>
                </a:rPr>
                <a:t>Июнь 2024 г. к маю 2024 г.</a:t>
              </a:r>
              <a:endParaRPr sz="1400" dirty="0">
                <a:latin typeface="Arial"/>
                <a:cs typeface="Arial"/>
              </a:endParaRPr>
            </a:p>
          </p:txBody>
        </p:sp>
        <p:sp>
          <p:nvSpPr>
            <p:cNvPr id="30" name="object 6">
              <a:extLst>
                <a:ext uri="{FF2B5EF4-FFF2-40B4-BE49-F238E27FC236}">
                  <a16:creationId xmlns:a16="http://schemas.microsoft.com/office/drawing/2014/main" id="{689FAE9D-A015-882C-46EC-C4FA851D2611}"/>
                </a:ext>
              </a:extLst>
            </p:cNvPr>
            <p:cNvSpPr txBox="1"/>
            <p:nvPr/>
          </p:nvSpPr>
          <p:spPr>
            <a:xfrm>
              <a:off x="10403154" y="2700250"/>
              <a:ext cx="1236980" cy="289823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endParaRPr b="1" dirty="0">
                <a:cs typeface="Arial Black"/>
              </a:endParaRPr>
            </a:p>
          </p:txBody>
        </p:sp>
      </p:grpSp>
      <p:sp>
        <p:nvSpPr>
          <p:cNvPr id="71" name="object 31">
            <a:extLst>
              <a:ext uri="{FF2B5EF4-FFF2-40B4-BE49-F238E27FC236}">
                <a16:creationId xmlns:a16="http://schemas.microsoft.com/office/drawing/2014/main" id="{713E6C1D-D5B5-616E-B56C-40F81805A61B}"/>
              </a:ext>
            </a:extLst>
          </p:cNvPr>
          <p:cNvSpPr txBox="1"/>
          <p:nvPr/>
        </p:nvSpPr>
        <p:spPr>
          <a:xfrm>
            <a:off x="1246253" y="5661548"/>
            <a:ext cx="35750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25" dirty="0">
                <a:latin typeface="Arial"/>
                <a:cs typeface="Arial"/>
              </a:rPr>
              <a:t>ИПЦ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3" name="object 33">
            <a:extLst>
              <a:ext uri="{FF2B5EF4-FFF2-40B4-BE49-F238E27FC236}">
                <a16:creationId xmlns:a16="http://schemas.microsoft.com/office/drawing/2014/main" id="{B9DC994D-A53B-AEEB-896F-CCDDE8972A85}"/>
              </a:ext>
            </a:extLst>
          </p:cNvPr>
          <p:cNvSpPr txBox="1"/>
          <p:nvPr/>
        </p:nvSpPr>
        <p:spPr>
          <a:xfrm>
            <a:off x="3770174" y="5661548"/>
            <a:ext cx="232582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Продовольственные товары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4" name="object 34">
            <a:extLst>
              <a:ext uri="{FF2B5EF4-FFF2-40B4-BE49-F238E27FC236}">
                <a16:creationId xmlns:a16="http://schemas.microsoft.com/office/drawing/2014/main" id="{D2A25C77-9E9B-3833-48B0-43DAFA2066C1}"/>
              </a:ext>
            </a:extLst>
          </p:cNvPr>
          <p:cNvSpPr txBox="1"/>
          <p:nvPr/>
        </p:nvSpPr>
        <p:spPr>
          <a:xfrm>
            <a:off x="3770174" y="6023372"/>
            <a:ext cx="48196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spc="-10" dirty="0">
                <a:latin typeface="Arial"/>
                <a:cs typeface="Arial"/>
              </a:rPr>
              <a:t>У</a:t>
            </a:r>
            <a:r>
              <a:rPr sz="1000" spc="-10" dirty="0" err="1">
                <a:latin typeface="Arial"/>
                <a:cs typeface="Arial"/>
              </a:rPr>
              <a:t>слуги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5" name="object 35">
            <a:extLst>
              <a:ext uri="{FF2B5EF4-FFF2-40B4-BE49-F238E27FC236}">
                <a16:creationId xmlns:a16="http://schemas.microsoft.com/office/drawing/2014/main" id="{9326F1AE-FA91-6596-7C86-8CFCBA18462D}"/>
              </a:ext>
            </a:extLst>
          </p:cNvPr>
          <p:cNvSpPr txBox="1"/>
          <p:nvPr/>
        </p:nvSpPr>
        <p:spPr>
          <a:xfrm>
            <a:off x="1243684" y="6022244"/>
            <a:ext cx="21717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spc="-10" dirty="0">
                <a:latin typeface="Arial"/>
                <a:cs typeface="Arial"/>
              </a:rPr>
              <a:t>Н</a:t>
            </a:r>
            <a:r>
              <a:rPr sz="1000" spc="-10" dirty="0" err="1">
                <a:latin typeface="Arial"/>
                <a:cs typeface="Arial"/>
              </a:rPr>
              <a:t>епродовольственные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товары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8" name="object 40">
            <a:extLst>
              <a:ext uri="{FF2B5EF4-FFF2-40B4-BE49-F238E27FC236}">
                <a16:creationId xmlns:a16="http://schemas.microsoft.com/office/drawing/2014/main" id="{E2647843-3CF3-2512-8941-FCE36E725922}"/>
              </a:ext>
            </a:extLst>
          </p:cNvPr>
          <p:cNvSpPr/>
          <p:nvPr/>
        </p:nvSpPr>
        <p:spPr>
          <a:xfrm>
            <a:off x="3415384" y="5765183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41">
            <a:extLst>
              <a:ext uri="{FF2B5EF4-FFF2-40B4-BE49-F238E27FC236}">
                <a16:creationId xmlns:a16="http://schemas.microsoft.com/office/drawing/2014/main" id="{24FBC0D1-460C-DC46-D02B-34BF9B3D9DA5}"/>
              </a:ext>
            </a:extLst>
          </p:cNvPr>
          <p:cNvSpPr/>
          <p:nvPr/>
        </p:nvSpPr>
        <p:spPr>
          <a:xfrm>
            <a:off x="894085" y="6096352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43">
            <a:extLst>
              <a:ext uri="{FF2B5EF4-FFF2-40B4-BE49-F238E27FC236}">
                <a16:creationId xmlns:a16="http://schemas.microsoft.com/office/drawing/2014/main" id="{2F1F41BD-7F20-F55A-2BF5-6E5B784BB3EF}"/>
              </a:ext>
            </a:extLst>
          </p:cNvPr>
          <p:cNvSpPr/>
          <p:nvPr/>
        </p:nvSpPr>
        <p:spPr>
          <a:xfrm>
            <a:off x="3415384" y="6106728"/>
            <a:ext cx="241300" cy="0"/>
          </a:xfrm>
          <a:custGeom>
            <a:avLst/>
            <a:gdLst/>
            <a:ahLst/>
            <a:cxnLst/>
            <a:rect l="l" t="t" r="r" b="b"/>
            <a:pathLst>
              <a:path w="241300">
                <a:moveTo>
                  <a:pt x="0" y="0"/>
                </a:moveTo>
                <a:lnTo>
                  <a:pt x="241300" y="0"/>
                </a:lnTo>
              </a:path>
            </a:pathLst>
          </a:custGeom>
          <a:ln w="25400">
            <a:solidFill>
              <a:schemeClr val="accent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48B5B6D7-D58F-3866-4A1A-7A3F790E167D}"/>
              </a:ext>
            </a:extLst>
          </p:cNvPr>
          <p:cNvSpPr/>
          <p:nvPr/>
        </p:nvSpPr>
        <p:spPr>
          <a:xfrm>
            <a:off x="941320" y="5677260"/>
            <a:ext cx="175846" cy="175846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4">
            <a:extLst>
              <a:ext uri="{FF2B5EF4-FFF2-40B4-BE49-F238E27FC236}">
                <a16:creationId xmlns:a16="http://schemas.microsoft.com/office/drawing/2014/main" id="{D0AC2F4B-618B-2789-C1E3-A147FDB6B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4"/>
            <a:ext cx="9518374" cy="516836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ИНДЕКСЫ ПОТРЕБИТЕЛЬСКИХ ЦЕН</a:t>
            </a:r>
          </a:p>
        </p:txBody>
      </p:sp>
      <p:sp>
        <p:nvSpPr>
          <p:cNvPr id="16" name="Заголовок 17">
            <a:extLst>
              <a:ext uri="{FF2B5EF4-FFF2-40B4-BE49-F238E27FC236}">
                <a16:creationId xmlns:a16="http://schemas.microsoft.com/office/drawing/2014/main" id="{06791671-2FAD-7F2D-DE45-7A5440D30857}"/>
              </a:ext>
            </a:extLst>
          </p:cNvPr>
          <p:cNvSpPr txBox="1">
            <a:spLocks/>
          </p:cNvSpPr>
          <p:nvPr/>
        </p:nvSpPr>
        <p:spPr>
          <a:xfrm>
            <a:off x="599661" y="6849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chemeClr val="tx1"/>
                </a:solidFill>
              </a:rPr>
              <a:t>в % к предыдущему месяцу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1D9DC8D2-DF94-42AA-A168-75B7CF877FD7}"/>
              </a:ext>
            </a:extLst>
          </p:cNvPr>
          <p:cNvCxnSpPr>
            <a:cxnSpLocks/>
          </p:cNvCxnSpPr>
          <p:nvPr/>
        </p:nvCxnSpPr>
        <p:spPr>
          <a:xfrm>
            <a:off x="1142725" y="4498228"/>
            <a:ext cx="0" cy="709542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DDF242D3-EF9E-498C-96C9-462E265E4134}"/>
              </a:ext>
            </a:extLst>
          </p:cNvPr>
          <p:cNvCxnSpPr>
            <a:cxnSpLocks/>
          </p:cNvCxnSpPr>
          <p:nvPr/>
        </p:nvCxnSpPr>
        <p:spPr>
          <a:xfrm>
            <a:off x="5578502" y="4481498"/>
            <a:ext cx="0" cy="72627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FDF7EFC8-480B-43CA-A1EB-AC6009E2750F}"/>
              </a:ext>
            </a:extLst>
          </p:cNvPr>
          <p:cNvGrpSpPr/>
          <p:nvPr/>
        </p:nvGrpSpPr>
        <p:grpSpPr>
          <a:xfrm>
            <a:off x="2533051" y="5130135"/>
            <a:ext cx="4930927" cy="226298"/>
            <a:chOff x="5998998" y="5213242"/>
            <a:chExt cx="4930927" cy="226298"/>
          </a:xfrm>
        </p:grpSpPr>
        <p:sp>
          <p:nvSpPr>
            <p:cNvPr id="41" name="object 29">
              <a:extLst>
                <a:ext uri="{FF2B5EF4-FFF2-40B4-BE49-F238E27FC236}">
                  <a16:creationId xmlns:a16="http://schemas.microsoft.com/office/drawing/2014/main" id="{503C46E0-BEA8-402F-B7AD-F1A9C70706EA}"/>
                </a:ext>
              </a:extLst>
            </p:cNvPr>
            <p:cNvSpPr txBox="1"/>
            <p:nvPr/>
          </p:nvSpPr>
          <p:spPr>
            <a:xfrm>
              <a:off x="5998998" y="5242050"/>
              <a:ext cx="2005966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200" dirty="0">
                  <a:solidFill>
                    <a:schemeClr val="tx2"/>
                  </a:solidFill>
                  <a:latin typeface="Arial"/>
                  <a:cs typeface="Arial"/>
                </a:rPr>
                <a:t>202</a:t>
              </a:r>
              <a:r>
                <a:rPr lang="ru-RU" sz="1200" dirty="0">
                  <a:solidFill>
                    <a:schemeClr val="tx2"/>
                  </a:solidFill>
                  <a:latin typeface="Arial"/>
                  <a:cs typeface="Arial"/>
                </a:rPr>
                <a:t>3</a:t>
              </a:r>
            </a:p>
          </p:txBody>
        </p:sp>
        <p:sp>
          <p:nvSpPr>
            <p:cNvPr id="42" name="object 29">
              <a:extLst>
                <a:ext uri="{FF2B5EF4-FFF2-40B4-BE49-F238E27FC236}">
                  <a16:creationId xmlns:a16="http://schemas.microsoft.com/office/drawing/2014/main" id="{16A5317B-08C2-45C3-B9E2-55BDBD4105D7}"/>
                </a:ext>
              </a:extLst>
            </p:cNvPr>
            <p:cNvSpPr txBox="1"/>
            <p:nvPr/>
          </p:nvSpPr>
          <p:spPr>
            <a:xfrm>
              <a:off x="8923959" y="5213242"/>
              <a:ext cx="2005966" cy="19749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200" dirty="0">
                  <a:solidFill>
                    <a:schemeClr val="tx2"/>
                  </a:solidFill>
                  <a:latin typeface="Arial"/>
                  <a:cs typeface="Arial"/>
                </a:rPr>
                <a:t>202</a:t>
              </a:r>
              <a:r>
                <a:rPr lang="ru-RU" sz="1200" dirty="0">
                  <a:solidFill>
                    <a:schemeClr val="tx2"/>
                  </a:solidFill>
                  <a:latin typeface="Arial"/>
                  <a:cs typeface="Arial"/>
                </a:rPr>
                <a:t>4</a:t>
              </a:r>
            </a:p>
          </p:txBody>
        </p:sp>
      </p:grp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459F0FD1-85AA-459F-8306-932113F3973F}"/>
              </a:ext>
            </a:extLst>
          </p:cNvPr>
          <p:cNvCxnSpPr>
            <a:cxnSpLocks/>
          </p:cNvCxnSpPr>
          <p:nvPr/>
        </p:nvCxnSpPr>
        <p:spPr>
          <a:xfrm>
            <a:off x="7790398" y="4481498"/>
            <a:ext cx="0" cy="726271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4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680140" y="2095249"/>
            <a:ext cx="2897255" cy="2017642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19345547"/>
              </p:ext>
            </p:extLst>
          </p:nvPr>
        </p:nvGraphicFramePr>
        <p:xfrm>
          <a:off x="4085438" y="1444591"/>
          <a:ext cx="7426422" cy="5092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945769" y="2180489"/>
            <a:ext cx="279572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spc="-20" dirty="0">
                <a:latin typeface="Arial" panose="020B0604020202020204" pitchFamily="34" charset="0"/>
                <a:cs typeface="Arial" panose="020B0604020202020204" pitchFamily="34" charset="0"/>
              </a:rPr>
              <a:t>Индекс потребительских цен</a:t>
            </a:r>
          </a:p>
          <a:p>
            <a:r>
              <a:rPr lang="ru-RU" sz="1100" spc="-20" dirty="0">
                <a:latin typeface="Arial" panose="020B0604020202020204" pitchFamily="34" charset="0"/>
                <a:cs typeface="Arial" panose="020B0604020202020204" pitchFamily="34" charset="0"/>
              </a:rPr>
              <a:t>на все товары и услуги, %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945769" y="339901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rgbClr val="363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102,42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792500" y="3399016"/>
            <a:ext cx="1588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Июнь 2024 г. </a:t>
            </a:r>
          </a:p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к декабрю 2023 г.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b="1" dirty="0">
                <a:solidFill>
                  <a:srgbClr val="3631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101,65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792500" y="2814228"/>
            <a:ext cx="1784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Июнь 2023 г.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 декабрю 2022 г.</a:t>
            </a:r>
          </a:p>
        </p:txBody>
      </p:sp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4506625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7109356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4271199" y="5845490"/>
            <a:ext cx="175846" cy="175846"/>
          </a:xfrm>
          <a:prstGeom prst="ellipse">
            <a:avLst/>
          </a:prstGeom>
          <a:solidFill>
            <a:srgbClr val="BFBF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838383"/>
              </a:solidFill>
            </a:endParaRP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7220446-037F-EA39-3EEE-77A81A2EF5EF}"/>
              </a:ext>
            </a:extLst>
          </p:cNvPr>
          <p:cNvGrpSpPr/>
          <p:nvPr/>
        </p:nvGrpSpPr>
        <p:grpSpPr>
          <a:xfrm>
            <a:off x="6834107" y="5845490"/>
            <a:ext cx="179659" cy="175846"/>
            <a:chOff x="6568932" y="5845490"/>
            <a:chExt cx="179659" cy="175846"/>
          </a:xfrm>
          <a:solidFill>
            <a:srgbClr val="363194"/>
          </a:solidFill>
        </p:grpSpPr>
        <p:sp>
          <p:nvSpPr>
            <p:cNvPr id="98" name="Овал 97">
              <a:extLst>
                <a:ext uri="{FF2B5EF4-FFF2-40B4-BE49-F238E27FC236}">
                  <a16:creationId xmlns:a16="http://schemas.microsoft.com/office/drawing/2014/main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Хорда 96">
              <a:extLst>
                <a:ext uri="{FF2B5EF4-FFF2-40B4-BE49-F238E27FC236}">
                  <a16:creationId xmlns:a16="http://schemas.microsoft.com/office/drawing/2014/main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ИНДЕКСЫ ПОТРЕБИТЕЛЬСКИХ ЦЕН</a:t>
            </a:r>
          </a:p>
        </p:txBody>
      </p:sp>
      <p:sp>
        <p:nvSpPr>
          <p:cNvPr id="16" name="Заголовок 17">
            <a:extLst>
              <a:ext uri="{FF2B5EF4-FFF2-40B4-BE49-F238E27FC236}">
                <a16:creationId xmlns:a16="http://schemas.microsoft.com/office/drawing/2014/main" id="{99C12DFC-6E50-4771-94CD-A85B9014EB82}"/>
              </a:ext>
            </a:extLst>
          </p:cNvPr>
          <p:cNvSpPr txBox="1">
            <a:spLocks/>
          </p:cNvSpPr>
          <p:nvPr/>
        </p:nvSpPr>
        <p:spPr>
          <a:xfrm>
            <a:off x="599661" y="6849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rgbClr val="282A2E"/>
                </a:solidFill>
              </a:rPr>
              <a:t>в % к декабрю предыдущего года</a:t>
            </a:r>
          </a:p>
        </p:txBody>
      </p:sp>
    </p:spTree>
    <p:extLst>
      <p:ext uri="{BB962C8B-B14F-4D97-AF65-F5344CB8AC3E}">
        <p14:creationId xmlns:p14="http://schemas.microsoft.com/office/powerpoint/2010/main" val="327741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704995" y="2058576"/>
            <a:ext cx="3053273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296227"/>
              </p:ext>
            </p:extLst>
          </p:nvPr>
        </p:nvGraphicFramePr>
        <p:xfrm>
          <a:off x="4085438" y="1400929"/>
          <a:ext cx="7536804" cy="5420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49859B46-CBE0-C4F9-70DE-71C419731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01186"/>
              </p:ext>
            </p:extLst>
          </p:nvPr>
        </p:nvGraphicFramePr>
        <p:xfrm>
          <a:off x="4159186" y="4067242"/>
          <a:ext cx="7418086" cy="156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0622">
                  <a:extLst>
                    <a:ext uri="{9D8B030D-6E8A-4147-A177-3AD203B41FA5}">
                      <a16:colId xmlns:a16="http://schemas.microsoft.com/office/drawing/2014/main" val="3245616565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3375034617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864341535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4274487865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755837977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694724725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366465140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2638555604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320313043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006414255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29943177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1818994518"/>
                    </a:ext>
                  </a:extLst>
                </a:gridCol>
                <a:gridCol w="570622">
                  <a:extLst>
                    <a:ext uri="{9D8B030D-6E8A-4147-A177-3AD203B41FA5}">
                      <a16:colId xmlns:a16="http://schemas.microsoft.com/office/drawing/2014/main" val="2581751232"/>
                    </a:ext>
                  </a:extLst>
                </a:gridCol>
              </a:tblGrid>
              <a:tr h="1568721"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Молоко питьевое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Соль, соус, специи, концентраты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Масло и жиры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Сахар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Хлеб и хлебобулочные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Сыр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Алкогольные напитки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Мука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1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Продовольственные товары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Мясопродукты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Рыбопродукты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Плодоовощная продукция, включая картофель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Яйца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382595"/>
                  </a:ext>
                </a:extLst>
              </a:tr>
            </a:tbl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F344CD-0C91-61A1-E4B7-2F8DE596DDE5}"/>
              </a:ext>
            </a:extLst>
          </p:cNvPr>
          <p:cNvSpPr/>
          <p:nvPr/>
        </p:nvSpPr>
        <p:spPr>
          <a:xfrm>
            <a:off x="945769" y="3962113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rgbClr val="E3684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106,48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BD08ED3-6CF7-86BB-DFF2-01912F056435}"/>
              </a:ext>
            </a:extLst>
          </p:cNvPr>
          <p:cNvSpPr/>
          <p:nvPr/>
        </p:nvSpPr>
        <p:spPr>
          <a:xfrm>
            <a:off x="1792499" y="4026746"/>
            <a:ext cx="1864637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Масло и жиры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63429" y="3944282"/>
            <a:ext cx="7458813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0603645-39C4-3FC6-E1D4-4B1E51E9F60A}"/>
              </a:ext>
            </a:extLst>
          </p:cNvPr>
          <p:cNvSpPr/>
          <p:nvPr/>
        </p:nvSpPr>
        <p:spPr>
          <a:xfrm>
            <a:off x="1074008" y="4534443"/>
            <a:ext cx="761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95,38</a:t>
            </a: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075C80AF-B90F-A329-7074-6FF9E20D1108}"/>
              </a:ext>
            </a:extLst>
          </p:cNvPr>
          <p:cNvSpPr/>
          <p:nvPr/>
        </p:nvSpPr>
        <p:spPr>
          <a:xfrm>
            <a:off x="1792499" y="4617542"/>
            <a:ext cx="178489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Яйца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103,65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1792500" y="2180489"/>
            <a:ext cx="1948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Продовольственные товары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945769" y="339901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106,86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792500" y="3445183"/>
            <a:ext cx="18646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Соль, соус, специи, концентраты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108,98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792500" y="2882086"/>
            <a:ext cx="17848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Молоко питьевое</a:t>
            </a:r>
          </a:p>
        </p:txBody>
      </p:sp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4506625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7109356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4271199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7220446-037F-EA39-3EEE-77A81A2EF5EF}"/>
              </a:ext>
            </a:extLst>
          </p:cNvPr>
          <p:cNvGrpSpPr/>
          <p:nvPr/>
        </p:nvGrpSpPr>
        <p:grpSpPr>
          <a:xfrm>
            <a:off x="6862983" y="5845490"/>
            <a:ext cx="179659" cy="175846"/>
            <a:chOff x="6568932" y="5845490"/>
            <a:chExt cx="179659" cy="175846"/>
          </a:xfrm>
        </p:grpSpPr>
        <p:sp>
          <p:nvSpPr>
            <p:cNvPr id="98" name="Овал 97">
              <a:extLst>
                <a:ext uri="{FF2B5EF4-FFF2-40B4-BE49-F238E27FC236}">
                  <a16:creationId xmlns:a16="http://schemas.microsoft.com/office/drawing/2014/main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Хорда 96">
              <a:extLst>
                <a:ext uri="{FF2B5EF4-FFF2-40B4-BE49-F238E27FC236}">
                  <a16:creationId xmlns:a16="http://schemas.microsoft.com/office/drawing/2014/main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ИНДЕКСЫ ПОТРЕБИТЕЛЬСКИХ ЦЕН НА ОТДЕЛЬНЫЕ ГРУППЫ</a:t>
            </a:r>
            <a:br>
              <a:rPr lang="ru-RU" dirty="0"/>
            </a:br>
            <a:r>
              <a:rPr lang="ru-RU" dirty="0"/>
              <a:t>ПРОДОВОЛЬСТВЕННЫХ ТОВАРОВ</a:t>
            </a:r>
          </a:p>
        </p:txBody>
      </p:sp>
      <p:sp>
        <p:nvSpPr>
          <p:cNvPr id="5" name="Заголовок 17">
            <a:extLst>
              <a:ext uri="{FF2B5EF4-FFF2-40B4-BE49-F238E27FC236}">
                <a16:creationId xmlns:a16="http://schemas.microsoft.com/office/drawing/2014/main" id="{0A085615-A0FC-4AC4-3F61-F12038C01253}"/>
              </a:ext>
            </a:extLst>
          </p:cNvPr>
          <p:cNvSpPr txBox="1">
            <a:spLocks/>
          </p:cNvSpPr>
          <p:nvPr/>
        </p:nvSpPr>
        <p:spPr>
          <a:xfrm>
            <a:off x="599661" y="9897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spc="55" dirty="0">
                <a:solidFill>
                  <a:srgbClr val="282A2E"/>
                </a:solidFill>
                <a:latin typeface="Arial"/>
                <a:cs typeface="Arial"/>
              </a:rPr>
              <a:t>июнь 2024 г. в % к декабрю 2023 г.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0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Группа 155">
            <a:extLst>
              <a:ext uri="{FF2B5EF4-FFF2-40B4-BE49-F238E27FC236}">
                <a16:creationId xmlns:a16="http://schemas.microsoft.com/office/drawing/2014/main" id="{49539801-8117-3456-4D16-58CC46D71236}"/>
              </a:ext>
            </a:extLst>
          </p:cNvPr>
          <p:cNvGrpSpPr/>
          <p:nvPr/>
        </p:nvGrpSpPr>
        <p:grpSpPr>
          <a:xfrm>
            <a:off x="4487385" y="1395086"/>
            <a:ext cx="3897553" cy="4379899"/>
            <a:chOff x="4487385" y="1395086"/>
            <a:chExt cx="3897553" cy="5090795"/>
          </a:xfrm>
        </p:grpSpPr>
        <p:sp>
          <p:nvSpPr>
            <p:cNvPr id="73" name="object 38">
              <a:extLst>
                <a:ext uri="{FF2B5EF4-FFF2-40B4-BE49-F238E27FC236}">
                  <a16:creationId xmlns:a16="http://schemas.microsoft.com/office/drawing/2014/main" id="{BC2B5489-9D1B-FE89-9932-1534F1ED2AF7}"/>
                </a:ext>
              </a:extLst>
            </p:cNvPr>
            <p:cNvSpPr/>
            <p:nvPr/>
          </p:nvSpPr>
          <p:spPr>
            <a:xfrm>
              <a:off x="4487385" y="1395086"/>
              <a:ext cx="0" cy="5090795"/>
            </a:xfrm>
            <a:custGeom>
              <a:avLst/>
              <a:gdLst/>
              <a:ahLst/>
              <a:cxnLst/>
              <a:rect l="l" t="t" r="r" b="b"/>
              <a:pathLst>
                <a:path h="5090795">
                  <a:moveTo>
                    <a:pt x="0" y="0"/>
                  </a:moveTo>
                  <a:lnTo>
                    <a:pt x="0" y="5090541"/>
                  </a:lnTo>
                </a:path>
              </a:pathLst>
            </a:custGeom>
            <a:ln w="1270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9">
              <a:extLst>
                <a:ext uri="{FF2B5EF4-FFF2-40B4-BE49-F238E27FC236}">
                  <a16:creationId xmlns:a16="http://schemas.microsoft.com/office/drawing/2014/main" id="{7F88060C-47C2-3549-8E70-54D32D599FBD}"/>
                </a:ext>
              </a:extLst>
            </p:cNvPr>
            <p:cNvSpPr/>
            <p:nvPr/>
          </p:nvSpPr>
          <p:spPr>
            <a:xfrm>
              <a:off x="8384938" y="1395086"/>
              <a:ext cx="0" cy="5090795"/>
            </a:xfrm>
            <a:custGeom>
              <a:avLst/>
              <a:gdLst/>
              <a:ahLst/>
              <a:cxnLst/>
              <a:rect l="l" t="t" r="r" b="b"/>
              <a:pathLst>
                <a:path h="5090795">
                  <a:moveTo>
                    <a:pt x="0" y="0"/>
                  </a:moveTo>
                  <a:lnTo>
                    <a:pt x="0" y="5090541"/>
                  </a:lnTo>
                </a:path>
              </a:pathLst>
            </a:custGeom>
            <a:ln w="1270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2">
            <a:extLst>
              <a:ext uri="{FF2B5EF4-FFF2-40B4-BE49-F238E27FC236}">
                <a16:creationId xmlns:a16="http://schemas.microsoft.com/office/drawing/2014/main" id="{38248E8C-C089-8C3D-6DDC-937EAE05C1FD}"/>
              </a:ext>
            </a:extLst>
          </p:cNvPr>
          <p:cNvSpPr txBox="1"/>
          <p:nvPr/>
        </p:nvSpPr>
        <p:spPr>
          <a:xfrm>
            <a:off x="3019002" y="1368723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649,52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6186EAD3-C993-BE75-CB71-07E795697040}"/>
              </a:ext>
            </a:extLst>
          </p:cNvPr>
          <p:cNvSpPr txBox="1"/>
          <p:nvPr/>
        </p:nvSpPr>
        <p:spPr>
          <a:xfrm>
            <a:off x="656264" y="1430618"/>
            <a:ext cx="2148479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Говядина на кости,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BAC4B6F3-A091-DB69-B3E6-07E8ADE0E673}"/>
              </a:ext>
            </a:extLst>
          </p:cNvPr>
          <p:cNvSpPr txBox="1"/>
          <p:nvPr/>
        </p:nvSpPr>
        <p:spPr>
          <a:xfrm>
            <a:off x="10733559" y="1368723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>
                <a:solidFill>
                  <a:srgbClr val="46AA98"/>
                </a:solidFill>
                <a:cs typeface="Arial Black"/>
              </a:rPr>
              <a:t>97,96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60619863-9282-FDBC-5038-7FDF422F9927}"/>
              </a:ext>
            </a:extLst>
          </p:cNvPr>
          <p:cNvSpPr txBox="1"/>
          <p:nvPr/>
        </p:nvSpPr>
        <p:spPr>
          <a:xfrm>
            <a:off x="8582231" y="1368731"/>
            <a:ext cx="172464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Крупа гречневая-ядрица,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06267B15-9931-ACC8-38BA-100E229E4991}"/>
              </a:ext>
            </a:extLst>
          </p:cNvPr>
          <p:cNvSpPr txBox="1"/>
          <p:nvPr/>
        </p:nvSpPr>
        <p:spPr>
          <a:xfrm>
            <a:off x="7096635" y="1337446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113,11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67" name="object 30">
            <a:extLst>
              <a:ext uri="{FF2B5EF4-FFF2-40B4-BE49-F238E27FC236}">
                <a16:creationId xmlns:a16="http://schemas.microsoft.com/office/drawing/2014/main" id="{7465FA5A-1DC1-7094-5551-A97826F6A7A7}"/>
              </a:ext>
            </a:extLst>
          </p:cNvPr>
          <p:cNvSpPr txBox="1"/>
          <p:nvPr/>
        </p:nvSpPr>
        <p:spPr>
          <a:xfrm>
            <a:off x="4845310" y="1233217"/>
            <a:ext cx="203887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Молоко питьевое пастеризованное 2,5-3,2% жирности, л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79" name="object 45">
            <a:extLst>
              <a:ext uri="{FF2B5EF4-FFF2-40B4-BE49-F238E27FC236}">
                <a16:creationId xmlns:a16="http://schemas.microsoft.com/office/drawing/2014/main" id="{D85E8784-6091-694F-4A95-D57E1AEE0F6C}"/>
              </a:ext>
            </a:extLst>
          </p:cNvPr>
          <p:cNvGrpSpPr/>
          <p:nvPr/>
        </p:nvGrpSpPr>
        <p:grpSpPr>
          <a:xfrm rot="10800000">
            <a:off x="3985437" y="1444881"/>
            <a:ext cx="145415" cy="229235"/>
            <a:chOff x="5159608" y="2476983"/>
            <a:chExt cx="145415" cy="229235"/>
          </a:xfrm>
        </p:grpSpPr>
        <p:sp>
          <p:nvSpPr>
            <p:cNvPr id="80" name="object 46">
              <a:extLst>
                <a:ext uri="{FF2B5EF4-FFF2-40B4-BE49-F238E27FC236}">
                  <a16:creationId xmlns:a16="http://schemas.microsoft.com/office/drawing/2014/main" id="{C900677C-B245-0BD8-0C30-ED828EDB4630}"/>
                </a:ext>
              </a:extLst>
            </p:cNvPr>
            <p:cNvSpPr/>
            <p:nvPr/>
          </p:nvSpPr>
          <p:spPr>
            <a:xfrm>
              <a:off x="5232299" y="2489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46AA98"/>
                </a:solidFill>
              </a:endParaRPr>
            </a:p>
          </p:txBody>
        </p:sp>
        <p:sp>
          <p:nvSpPr>
            <p:cNvPr id="81" name="object 47">
              <a:extLst>
                <a:ext uri="{FF2B5EF4-FFF2-40B4-BE49-F238E27FC236}">
                  <a16:creationId xmlns:a16="http://schemas.microsoft.com/office/drawing/2014/main" id="{6E49F098-E026-5E4D-461D-FC89D9F12B87}"/>
                </a:ext>
              </a:extLst>
            </p:cNvPr>
            <p:cNvSpPr/>
            <p:nvPr/>
          </p:nvSpPr>
          <p:spPr>
            <a:xfrm>
              <a:off x="5172308" y="2489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69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rgbClr val="46AA98"/>
                </a:solidFill>
              </a:endParaRPr>
            </a:p>
          </p:txBody>
        </p:sp>
      </p:grpSp>
      <p:sp>
        <p:nvSpPr>
          <p:cNvPr id="7" name="object 3">
            <a:extLst>
              <a:ext uri="{FF2B5EF4-FFF2-40B4-BE49-F238E27FC236}">
                <a16:creationId xmlns:a16="http://schemas.microsoft.com/office/drawing/2014/main" id="{657A68A6-B4C9-767B-BCD9-FFA6F780A073}"/>
              </a:ext>
            </a:extLst>
          </p:cNvPr>
          <p:cNvSpPr txBox="1"/>
          <p:nvPr/>
        </p:nvSpPr>
        <p:spPr>
          <a:xfrm>
            <a:off x="3027706" y="2106071"/>
            <a:ext cx="940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46AA98"/>
                </a:solidFill>
                <a:cs typeface="Arial Black"/>
              </a:rPr>
              <a:t>4</a:t>
            </a: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70</a:t>
            </a:r>
            <a:r>
              <a:rPr sz="2400" b="1" spc="-10" dirty="0">
                <a:solidFill>
                  <a:srgbClr val="46AA98"/>
                </a:solidFill>
                <a:cs typeface="Arial Black"/>
              </a:rPr>
              <a:t>,</a:t>
            </a: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73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FEA9EF77-A5FA-C36D-4510-0A75AA2EA5D1}"/>
              </a:ext>
            </a:extLst>
          </p:cNvPr>
          <p:cNvSpPr txBox="1"/>
          <p:nvPr/>
        </p:nvSpPr>
        <p:spPr>
          <a:xfrm>
            <a:off x="672813" y="2160262"/>
            <a:ext cx="176656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Свинина на кости,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032B7DF9-F318-C528-9FAC-9ACE770186F3}"/>
              </a:ext>
            </a:extLst>
          </p:cNvPr>
          <p:cNvSpPr txBox="1"/>
          <p:nvPr/>
        </p:nvSpPr>
        <p:spPr>
          <a:xfrm>
            <a:off x="10759623" y="2116146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76</a:t>
            </a:r>
            <a:r>
              <a:rPr sz="2400" b="1" spc="-10" dirty="0">
                <a:solidFill>
                  <a:srgbClr val="46AA98"/>
                </a:solidFill>
                <a:cs typeface="Arial Black"/>
              </a:rPr>
              <a:t>,</a:t>
            </a: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58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D72F5305-16AF-1915-4662-515EB0D9B044}"/>
              </a:ext>
            </a:extLst>
          </p:cNvPr>
          <p:cNvSpPr txBox="1"/>
          <p:nvPr/>
        </p:nvSpPr>
        <p:spPr>
          <a:xfrm>
            <a:off x="8590222" y="2167564"/>
            <a:ext cx="142544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Картофель,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8FC251AA-5A00-9F64-13BD-8D0208D25978}"/>
              </a:ext>
            </a:extLst>
          </p:cNvPr>
          <p:cNvSpPr txBox="1"/>
          <p:nvPr/>
        </p:nvSpPr>
        <p:spPr>
          <a:xfrm>
            <a:off x="7062742" y="2120129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164,26</a:t>
            </a:r>
            <a:endParaRPr lang="ru-RU"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68" name="object 31">
            <a:extLst>
              <a:ext uri="{FF2B5EF4-FFF2-40B4-BE49-F238E27FC236}">
                <a16:creationId xmlns:a16="http://schemas.microsoft.com/office/drawing/2014/main" id="{02C03589-B903-1990-8DB0-761BDBF85F71}"/>
              </a:ext>
            </a:extLst>
          </p:cNvPr>
          <p:cNvSpPr txBox="1"/>
          <p:nvPr/>
        </p:nvSpPr>
        <p:spPr>
          <a:xfrm>
            <a:off x="4851208" y="2160262"/>
            <a:ext cx="150405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Яйца куриные, 10 шт.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08" name="object 54">
            <a:extLst>
              <a:ext uri="{FF2B5EF4-FFF2-40B4-BE49-F238E27FC236}">
                <a16:creationId xmlns:a16="http://schemas.microsoft.com/office/drawing/2014/main" id="{EB6875A6-33E0-27D5-BDD6-736C83A7C73C}"/>
              </a:ext>
            </a:extLst>
          </p:cNvPr>
          <p:cNvGrpSpPr/>
          <p:nvPr/>
        </p:nvGrpSpPr>
        <p:grpSpPr>
          <a:xfrm rot="10800000">
            <a:off x="3985420" y="2190072"/>
            <a:ext cx="145415" cy="229235"/>
            <a:chOff x="5159608" y="3410570"/>
            <a:chExt cx="145415" cy="229235"/>
          </a:xfrm>
        </p:grpSpPr>
        <p:sp>
          <p:nvSpPr>
            <p:cNvPr id="109" name="object 55">
              <a:extLst>
                <a:ext uri="{FF2B5EF4-FFF2-40B4-BE49-F238E27FC236}">
                  <a16:creationId xmlns:a16="http://schemas.microsoft.com/office/drawing/2014/main" id="{2C56F767-76BC-8D62-F732-55461467643A}"/>
                </a:ext>
              </a:extLst>
            </p:cNvPr>
            <p:cNvSpPr/>
            <p:nvPr/>
          </p:nvSpPr>
          <p:spPr>
            <a:xfrm>
              <a:off x="5232299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56">
              <a:extLst>
                <a:ext uri="{FF2B5EF4-FFF2-40B4-BE49-F238E27FC236}">
                  <a16:creationId xmlns:a16="http://schemas.microsoft.com/office/drawing/2014/main" id="{A5664F1A-B03F-04CF-51EA-7EB365337287}"/>
                </a:ext>
              </a:extLst>
            </p:cNvPr>
            <p:cNvSpPr/>
            <p:nvPr/>
          </p:nvSpPr>
          <p:spPr>
            <a:xfrm>
              <a:off x="5172308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4" name="object 60">
            <a:extLst>
              <a:ext uri="{FF2B5EF4-FFF2-40B4-BE49-F238E27FC236}">
                <a16:creationId xmlns:a16="http://schemas.microsoft.com/office/drawing/2014/main" id="{77AE45C1-964B-142B-9D8F-50F349747ED5}"/>
              </a:ext>
            </a:extLst>
          </p:cNvPr>
          <p:cNvGrpSpPr/>
          <p:nvPr/>
        </p:nvGrpSpPr>
        <p:grpSpPr>
          <a:xfrm rot="10800000">
            <a:off x="11550941" y="2190072"/>
            <a:ext cx="145415" cy="229235"/>
            <a:chOff x="15334667" y="3410570"/>
            <a:chExt cx="145415" cy="229235"/>
          </a:xfrm>
        </p:grpSpPr>
        <p:sp>
          <p:nvSpPr>
            <p:cNvPr id="115" name="object 61">
              <a:extLst>
                <a:ext uri="{FF2B5EF4-FFF2-40B4-BE49-F238E27FC236}">
                  <a16:creationId xmlns:a16="http://schemas.microsoft.com/office/drawing/2014/main" id="{CE19F078-269C-90D7-59CC-C23C73332A62}"/>
                </a:ext>
              </a:extLst>
            </p:cNvPr>
            <p:cNvSpPr/>
            <p:nvPr/>
          </p:nvSpPr>
          <p:spPr>
            <a:xfrm>
              <a:off x="15407356" y="3423273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62">
              <a:extLst>
                <a:ext uri="{FF2B5EF4-FFF2-40B4-BE49-F238E27FC236}">
                  <a16:creationId xmlns:a16="http://schemas.microsoft.com/office/drawing/2014/main" id="{869894C0-B7DA-D2CA-41B0-3C8F3AE47CB1}"/>
                </a:ext>
              </a:extLst>
            </p:cNvPr>
            <p:cNvSpPr/>
            <p:nvPr/>
          </p:nvSpPr>
          <p:spPr>
            <a:xfrm>
              <a:off x="15347367" y="342327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4">
            <a:extLst>
              <a:ext uri="{FF2B5EF4-FFF2-40B4-BE49-F238E27FC236}">
                <a16:creationId xmlns:a16="http://schemas.microsoft.com/office/drawing/2014/main" id="{5E357016-3540-65DA-59B3-B321F8FC187C}"/>
              </a:ext>
            </a:extLst>
          </p:cNvPr>
          <p:cNvSpPr txBox="1"/>
          <p:nvPr/>
        </p:nvSpPr>
        <p:spPr>
          <a:xfrm>
            <a:off x="3054476" y="2777407"/>
            <a:ext cx="9404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336,20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2559CA8F-BD94-D94C-7A09-668B2B7CBA1C}"/>
              </a:ext>
            </a:extLst>
          </p:cNvPr>
          <p:cNvSpPr txBox="1"/>
          <p:nvPr/>
        </p:nvSpPr>
        <p:spPr>
          <a:xfrm>
            <a:off x="678426" y="2743133"/>
            <a:ext cx="198462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Куры охлажденные и мороженые,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A8D0F634-88C3-F6A4-654E-98AA398A4086}"/>
              </a:ext>
            </a:extLst>
          </p:cNvPr>
          <p:cNvSpPr txBox="1"/>
          <p:nvPr/>
        </p:nvSpPr>
        <p:spPr>
          <a:xfrm>
            <a:off x="10759340" y="2918402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86,44</a:t>
            </a:r>
            <a:endParaRPr sz="2400" b="1" dirty="0">
              <a:cs typeface="Arial Black"/>
            </a:endParaRPr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FA5B8AA7-5432-D572-3ED0-9E607FE9612B}"/>
              </a:ext>
            </a:extLst>
          </p:cNvPr>
          <p:cNvSpPr txBox="1"/>
          <p:nvPr/>
        </p:nvSpPr>
        <p:spPr>
          <a:xfrm>
            <a:off x="8590510" y="2773411"/>
            <a:ext cx="161712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Капуста белокочанная свежая,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B08B9E51-D0BA-6421-8F77-B73D39F9908E}"/>
              </a:ext>
            </a:extLst>
          </p:cNvPr>
          <p:cNvSpPr txBox="1"/>
          <p:nvPr/>
        </p:nvSpPr>
        <p:spPr>
          <a:xfrm>
            <a:off x="7241303" y="2804026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72</a:t>
            </a:r>
            <a:r>
              <a:rPr sz="2400" b="1" spc="-10" dirty="0">
                <a:solidFill>
                  <a:srgbClr val="E36846"/>
                </a:solidFill>
                <a:cs typeface="Arial Black"/>
              </a:rPr>
              <a:t>,</a:t>
            </a: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71</a:t>
            </a:r>
            <a:endParaRPr sz="2400" b="1" dirty="0">
              <a:cs typeface="Arial Black"/>
            </a:endParaRPr>
          </a:p>
        </p:txBody>
      </p:sp>
      <p:sp>
        <p:nvSpPr>
          <p:cNvPr id="69" name="object 32">
            <a:extLst>
              <a:ext uri="{FF2B5EF4-FFF2-40B4-BE49-F238E27FC236}">
                <a16:creationId xmlns:a16="http://schemas.microsoft.com/office/drawing/2014/main" id="{BE66C866-9575-5671-58A7-BD2B379B1D7D}"/>
              </a:ext>
            </a:extLst>
          </p:cNvPr>
          <p:cNvSpPr txBox="1"/>
          <p:nvPr/>
        </p:nvSpPr>
        <p:spPr>
          <a:xfrm>
            <a:off x="4845310" y="2796392"/>
            <a:ext cx="143700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Мука пшеничная, кг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20" name="object 66">
            <a:extLst>
              <a:ext uri="{FF2B5EF4-FFF2-40B4-BE49-F238E27FC236}">
                <a16:creationId xmlns:a16="http://schemas.microsoft.com/office/drawing/2014/main" id="{2049D19A-7572-192E-E4B2-A6DED712525D}"/>
              </a:ext>
            </a:extLst>
          </p:cNvPr>
          <p:cNvGrpSpPr/>
          <p:nvPr/>
        </p:nvGrpSpPr>
        <p:grpSpPr>
          <a:xfrm>
            <a:off x="8016600" y="2873427"/>
            <a:ext cx="145415" cy="229235"/>
            <a:chOff x="10254668" y="4354513"/>
            <a:chExt cx="145415" cy="229235"/>
          </a:xfrm>
        </p:grpSpPr>
        <p:sp>
          <p:nvSpPr>
            <p:cNvPr id="121" name="object 67">
              <a:extLst>
                <a:ext uri="{FF2B5EF4-FFF2-40B4-BE49-F238E27FC236}">
                  <a16:creationId xmlns:a16="http://schemas.microsoft.com/office/drawing/2014/main" id="{E4F4DCA9-40FB-3277-673E-29875690E27A}"/>
                </a:ext>
              </a:extLst>
            </p:cNvPr>
            <p:cNvSpPr/>
            <p:nvPr/>
          </p:nvSpPr>
          <p:spPr>
            <a:xfrm>
              <a:off x="10327359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68">
              <a:extLst>
                <a:ext uri="{FF2B5EF4-FFF2-40B4-BE49-F238E27FC236}">
                  <a16:creationId xmlns:a16="http://schemas.microsoft.com/office/drawing/2014/main" id="{CB872E76-EC3A-38C1-0115-12ADE84C9434}"/>
                </a:ext>
              </a:extLst>
            </p:cNvPr>
            <p:cNvSpPr/>
            <p:nvPr/>
          </p:nvSpPr>
          <p:spPr>
            <a:xfrm>
              <a:off x="10267368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3" name="object 69">
            <a:extLst>
              <a:ext uri="{FF2B5EF4-FFF2-40B4-BE49-F238E27FC236}">
                <a16:creationId xmlns:a16="http://schemas.microsoft.com/office/drawing/2014/main" id="{00E40CA1-1998-AF2F-0C97-F284AEF3C050}"/>
              </a:ext>
            </a:extLst>
          </p:cNvPr>
          <p:cNvGrpSpPr/>
          <p:nvPr/>
        </p:nvGrpSpPr>
        <p:grpSpPr>
          <a:xfrm>
            <a:off x="11537696" y="2999364"/>
            <a:ext cx="145415" cy="229235"/>
            <a:chOff x="15334667" y="4354513"/>
            <a:chExt cx="145415" cy="229235"/>
          </a:xfrm>
        </p:grpSpPr>
        <p:sp>
          <p:nvSpPr>
            <p:cNvPr id="124" name="object 70">
              <a:extLst>
                <a:ext uri="{FF2B5EF4-FFF2-40B4-BE49-F238E27FC236}">
                  <a16:creationId xmlns:a16="http://schemas.microsoft.com/office/drawing/2014/main" id="{5AD53CA3-B9D1-69E9-D769-7FBE3D0BF9D1}"/>
                </a:ext>
              </a:extLst>
            </p:cNvPr>
            <p:cNvSpPr/>
            <p:nvPr/>
          </p:nvSpPr>
          <p:spPr>
            <a:xfrm>
              <a:off x="15407356" y="436721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71">
              <a:extLst>
                <a:ext uri="{FF2B5EF4-FFF2-40B4-BE49-F238E27FC236}">
                  <a16:creationId xmlns:a16="http://schemas.microsoft.com/office/drawing/2014/main" id="{BC9D2F48-93EF-1677-DB85-9E4F6DE14F16}"/>
                </a:ext>
              </a:extLst>
            </p:cNvPr>
            <p:cNvSpPr/>
            <p:nvPr/>
          </p:nvSpPr>
          <p:spPr>
            <a:xfrm>
              <a:off x="15347367" y="436721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5">
            <a:extLst>
              <a:ext uri="{FF2B5EF4-FFF2-40B4-BE49-F238E27FC236}">
                <a16:creationId xmlns:a16="http://schemas.microsoft.com/office/drawing/2014/main" id="{20730B41-C332-17C0-F730-F67D47028149}"/>
              </a:ext>
            </a:extLst>
          </p:cNvPr>
          <p:cNvSpPr txBox="1"/>
          <p:nvPr/>
        </p:nvSpPr>
        <p:spPr>
          <a:xfrm>
            <a:off x="3044007" y="3658331"/>
            <a:ext cx="940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138,35</a:t>
            </a:r>
            <a:endParaRPr sz="2400" b="1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9434A07A-47B0-802E-C771-5AA0149EF133}"/>
              </a:ext>
            </a:extLst>
          </p:cNvPr>
          <p:cNvSpPr txBox="1"/>
          <p:nvPr/>
        </p:nvSpPr>
        <p:spPr>
          <a:xfrm>
            <a:off x="672685" y="3658331"/>
            <a:ext cx="194975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Рыба мороженая неразделанная,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94424B50-DDA9-095F-6955-893A06320CC4}"/>
              </a:ext>
            </a:extLst>
          </p:cNvPr>
          <p:cNvSpPr txBox="1"/>
          <p:nvPr/>
        </p:nvSpPr>
        <p:spPr>
          <a:xfrm>
            <a:off x="10606540" y="3707793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E36846"/>
                </a:solidFill>
                <a:cs typeface="Arial Black"/>
              </a:rPr>
              <a:t>2</a:t>
            </a: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46,97</a:t>
            </a:r>
            <a:endParaRPr sz="2400" b="1" dirty="0">
              <a:solidFill>
                <a:srgbClr val="E36846"/>
              </a:solidFill>
              <a:cs typeface="Arial Black"/>
            </a:endParaRPr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715A8FB4-363B-AC2F-224B-882EE41812B3}"/>
              </a:ext>
            </a:extLst>
          </p:cNvPr>
          <p:cNvSpPr txBox="1"/>
          <p:nvPr/>
        </p:nvSpPr>
        <p:spPr>
          <a:xfrm>
            <a:off x="8598793" y="3772244"/>
            <a:ext cx="1600557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Огурцы свежие,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4" name="object 27">
            <a:extLst>
              <a:ext uri="{FF2B5EF4-FFF2-40B4-BE49-F238E27FC236}">
                <a16:creationId xmlns:a16="http://schemas.microsoft.com/office/drawing/2014/main" id="{05CE076B-BDE5-EA70-7E4C-259F99E3BE01}"/>
              </a:ext>
            </a:extLst>
          </p:cNvPr>
          <p:cNvSpPr txBox="1"/>
          <p:nvPr/>
        </p:nvSpPr>
        <p:spPr>
          <a:xfrm>
            <a:off x="7090334" y="3752028"/>
            <a:ext cx="14484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126,10</a:t>
            </a:r>
            <a:endParaRPr sz="2400" b="1" dirty="0">
              <a:cs typeface="Arial Black"/>
            </a:endParaRPr>
          </a:p>
        </p:txBody>
      </p:sp>
      <p:sp>
        <p:nvSpPr>
          <p:cNvPr id="70" name="object 33">
            <a:extLst>
              <a:ext uri="{FF2B5EF4-FFF2-40B4-BE49-F238E27FC236}">
                <a16:creationId xmlns:a16="http://schemas.microsoft.com/office/drawing/2014/main" id="{7EEF7AB2-2E6F-3A0C-CFE2-1CD47CAA2022}"/>
              </a:ext>
            </a:extLst>
          </p:cNvPr>
          <p:cNvSpPr txBox="1"/>
          <p:nvPr/>
        </p:nvSpPr>
        <p:spPr>
          <a:xfrm>
            <a:off x="4845310" y="3678744"/>
            <a:ext cx="216393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Хлеб из ржаной муки и из смеси ржаной и пшеничной, кг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29" name="object 75">
            <a:extLst>
              <a:ext uri="{FF2B5EF4-FFF2-40B4-BE49-F238E27FC236}">
                <a16:creationId xmlns:a16="http://schemas.microsoft.com/office/drawing/2014/main" id="{D844F217-B098-2A4B-5F46-390A71B08D23}"/>
              </a:ext>
            </a:extLst>
          </p:cNvPr>
          <p:cNvGrpSpPr/>
          <p:nvPr/>
        </p:nvGrpSpPr>
        <p:grpSpPr>
          <a:xfrm>
            <a:off x="8047201" y="3837772"/>
            <a:ext cx="145415" cy="229235"/>
            <a:chOff x="10254668" y="5288099"/>
            <a:chExt cx="145415" cy="229235"/>
          </a:xfrm>
        </p:grpSpPr>
        <p:sp>
          <p:nvSpPr>
            <p:cNvPr id="130" name="object 76">
              <a:extLst>
                <a:ext uri="{FF2B5EF4-FFF2-40B4-BE49-F238E27FC236}">
                  <a16:creationId xmlns:a16="http://schemas.microsoft.com/office/drawing/2014/main" id="{3C4675C0-1372-5836-BF20-E2D890FF9E85}"/>
                </a:ext>
              </a:extLst>
            </p:cNvPr>
            <p:cNvSpPr/>
            <p:nvPr/>
          </p:nvSpPr>
          <p:spPr>
            <a:xfrm>
              <a:off x="10327359" y="530080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77">
              <a:extLst>
                <a:ext uri="{FF2B5EF4-FFF2-40B4-BE49-F238E27FC236}">
                  <a16:creationId xmlns:a16="http://schemas.microsoft.com/office/drawing/2014/main" id="{A90CFC3B-3721-E3DE-D0FF-40C3089F8516}"/>
                </a:ext>
              </a:extLst>
            </p:cNvPr>
            <p:cNvSpPr/>
            <p:nvPr/>
          </p:nvSpPr>
          <p:spPr>
            <a:xfrm>
              <a:off x="10267368" y="5300799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6">
            <a:extLst>
              <a:ext uri="{FF2B5EF4-FFF2-40B4-BE49-F238E27FC236}">
                <a16:creationId xmlns:a16="http://schemas.microsoft.com/office/drawing/2014/main" id="{DCB0AB13-B5EC-7074-D5E0-BEB060BA3A06}"/>
              </a:ext>
            </a:extLst>
          </p:cNvPr>
          <p:cNvSpPr txBox="1"/>
          <p:nvPr/>
        </p:nvSpPr>
        <p:spPr>
          <a:xfrm>
            <a:off x="2865614" y="4552801"/>
            <a:ext cx="1161512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1404,19</a:t>
            </a:r>
            <a:endParaRPr sz="2400" b="1" dirty="0">
              <a:cs typeface="Arial Black"/>
            </a:endParaRPr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4F38B3F5-BF4D-EB69-FD4F-07316279A8FB}"/>
              </a:ext>
            </a:extLst>
          </p:cNvPr>
          <p:cNvSpPr txBox="1"/>
          <p:nvPr/>
        </p:nvSpPr>
        <p:spPr>
          <a:xfrm>
            <a:off x="655906" y="4596611"/>
            <a:ext cx="214884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Масло сливочное,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1195212B-DA4C-A0DA-E200-6F9FAE485787}"/>
              </a:ext>
            </a:extLst>
          </p:cNvPr>
          <p:cNvSpPr txBox="1"/>
          <p:nvPr/>
        </p:nvSpPr>
        <p:spPr>
          <a:xfrm>
            <a:off x="10606540" y="4554897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46AA98"/>
                </a:solidFill>
                <a:cs typeface="Arial Black"/>
              </a:rPr>
              <a:t>265,81</a:t>
            </a:r>
            <a:endParaRPr sz="2400" b="1" dirty="0">
              <a:solidFill>
                <a:srgbClr val="46AA98"/>
              </a:solidFill>
              <a:cs typeface="Arial Black"/>
            </a:endParaRPr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8E08E116-B35F-F8EE-3BC2-4A07B51C9055}"/>
              </a:ext>
            </a:extLst>
          </p:cNvPr>
          <p:cNvSpPr txBox="1"/>
          <p:nvPr/>
        </p:nvSpPr>
        <p:spPr>
          <a:xfrm>
            <a:off x="8591710" y="4604415"/>
            <a:ext cx="1544254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Помидоры свежие,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5" name="object 28">
            <a:extLst>
              <a:ext uri="{FF2B5EF4-FFF2-40B4-BE49-F238E27FC236}">
                <a16:creationId xmlns:a16="http://schemas.microsoft.com/office/drawing/2014/main" id="{4E212A46-34CD-1604-3D84-FC54D16F12F1}"/>
              </a:ext>
            </a:extLst>
          </p:cNvPr>
          <p:cNvSpPr txBox="1"/>
          <p:nvPr/>
        </p:nvSpPr>
        <p:spPr>
          <a:xfrm>
            <a:off x="7283667" y="4520329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96,72</a:t>
            </a:r>
            <a:endParaRPr sz="2400" b="1" dirty="0">
              <a:cs typeface="Arial Black"/>
            </a:endParaRPr>
          </a:p>
        </p:txBody>
      </p:sp>
      <p:sp>
        <p:nvSpPr>
          <p:cNvPr id="71" name="object 34">
            <a:extLst>
              <a:ext uri="{FF2B5EF4-FFF2-40B4-BE49-F238E27FC236}">
                <a16:creationId xmlns:a16="http://schemas.microsoft.com/office/drawing/2014/main" id="{DE4F9878-7754-9046-6883-FDBC41931D61}"/>
              </a:ext>
            </a:extLst>
          </p:cNvPr>
          <p:cNvSpPr txBox="1"/>
          <p:nvPr/>
        </p:nvSpPr>
        <p:spPr>
          <a:xfrm>
            <a:off x="4852797" y="4628628"/>
            <a:ext cx="145892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10" dirty="0">
                <a:solidFill>
                  <a:srgbClr val="282A2E"/>
                </a:solidFill>
                <a:latin typeface="Arial"/>
                <a:cs typeface="Arial"/>
              </a:rPr>
              <a:t>С</a:t>
            </a:r>
            <a:r>
              <a:rPr lang="ru-RU" sz="1600" spc="-10" dirty="0" err="1">
                <a:solidFill>
                  <a:srgbClr val="282A2E"/>
                </a:solidFill>
                <a:latin typeface="Arial"/>
                <a:cs typeface="Arial"/>
              </a:rPr>
              <a:t>ахар</a:t>
            </a:r>
            <a:r>
              <a:rPr lang="ru-RU" sz="1600" spc="-10" dirty="0">
                <a:solidFill>
                  <a:srgbClr val="282A2E"/>
                </a:solidFill>
                <a:latin typeface="Arial"/>
                <a:cs typeface="Arial"/>
              </a:rPr>
              <a:t>-песок, кг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35" name="object 81">
            <a:extLst>
              <a:ext uri="{FF2B5EF4-FFF2-40B4-BE49-F238E27FC236}">
                <a16:creationId xmlns:a16="http://schemas.microsoft.com/office/drawing/2014/main" id="{A6D861F2-2901-9DAB-3A41-BBE42D353E9D}"/>
              </a:ext>
            </a:extLst>
          </p:cNvPr>
          <p:cNvGrpSpPr/>
          <p:nvPr/>
        </p:nvGrpSpPr>
        <p:grpSpPr>
          <a:xfrm>
            <a:off x="3984764" y="4635859"/>
            <a:ext cx="145415" cy="229235"/>
            <a:chOff x="5159608" y="6232042"/>
            <a:chExt cx="145415" cy="229235"/>
          </a:xfrm>
        </p:grpSpPr>
        <p:sp>
          <p:nvSpPr>
            <p:cNvPr id="136" name="object 82">
              <a:extLst>
                <a:ext uri="{FF2B5EF4-FFF2-40B4-BE49-F238E27FC236}">
                  <a16:creationId xmlns:a16="http://schemas.microsoft.com/office/drawing/2014/main" id="{C83EE297-2C9A-B01A-B25C-BE0641A1BEDE}"/>
                </a:ext>
              </a:extLst>
            </p:cNvPr>
            <p:cNvSpPr/>
            <p:nvPr/>
          </p:nvSpPr>
          <p:spPr>
            <a:xfrm>
              <a:off x="523229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83">
              <a:extLst>
                <a:ext uri="{FF2B5EF4-FFF2-40B4-BE49-F238E27FC236}">
                  <a16:creationId xmlns:a16="http://schemas.microsoft.com/office/drawing/2014/main" id="{2C9803CC-6DA7-B882-9F06-E8F44526CFDF}"/>
                </a:ext>
              </a:extLst>
            </p:cNvPr>
            <p:cNvSpPr/>
            <p:nvPr/>
          </p:nvSpPr>
          <p:spPr>
            <a:xfrm>
              <a:off x="517230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8" name="object 84">
            <a:extLst>
              <a:ext uri="{FF2B5EF4-FFF2-40B4-BE49-F238E27FC236}">
                <a16:creationId xmlns:a16="http://schemas.microsoft.com/office/drawing/2014/main" id="{8CD3DD1A-841A-E219-E737-5DD43A7F21E6}"/>
              </a:ext>
            </a:extLst>
          </p:cNvPr>
          <p:cNvGrpSpPr/>
          <p:nvPr/>
        </p:nvGrpSpPr>
        <p:grpSpPr>
          <a:xfrm>
            <a:off x="8063751" y="4604126"/>
            <a:ext cx="145415" cy="229235"/>
            <a:chOff x="10254668" y="6232042"/>
            <a:chExt cx="145415" cy="229235"/>
          </a:xfrm>
        </p:grpSpPr>
        <p:sp>
          <p:nvSpPr>
            <p:cNvPr id="139" name="object 85">
              <a:extLst>
                <a:ext uri="{FF2B5EF4-FFF2-40B4-BE49-F238E27FC236}">
                  <a16:creationId xmlns:a16="http://schemas.microsoft.com/office/drawing/2014/main" id="{398A60D0-49BC-7B6C-7F18-2C3FF36B0D98}"/>
                </a:ext>
              </a:extLst>
            </p:cNvPr>
            <p:cNvSpPr/>
            <p:nvPr/>
          </p:nvSpPr>
          <p:spPr>
            <a:xfrm>
              <a:off x="10327359" y="6244745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5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86">
              <a:extLst>
                <a:ext uri="{FF2B5EF4-FFF2-40B4-BE49-F238E27FC236}">
                  <a16:creationId xmlns:a16="http://schemas.microsoft.com/office/drawing/2014/main" id="{9B5BDFB5-6E1B-1EB2-B1E7-A1A7BBCCA3CF}"/>
                </a:ext>
              </a:extLst>
            </p:cNvPr>
            <p:cNvSpPr/>
            <p:nvPr/>
          </p:nvSpPr>
          <p:spPr>
            <a:xfrm>
              <a:off x="10267368" y="6244742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7">
            <a:extLst>
              <a:ext uri="{FF2B5EF4-FFF2-40B4-BE49-F238E27FC236}">
                <a16:creationId xmlns:a16="http://schemas.microsoft.com/office/drawing/2014/main" id="{7AF84FC4-9C85-E4F6-F275-ADF840CF8AC5}"/>
              </a:ext>
            </a:extLst>
          </p:cNvPr>
          <p:cNvSpPr txBox="1"/>
          <p:nvPr/>
        </p:nvSpPr>
        <p:spPr>
          <a:xfrm>
            <a:off x="2999016" y="5359972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chemeClr val="accent4"/>
                </a:solidFill>
                <a:cs typeface="Arial Black"/>
              </a:rPr>
              <a:t>16</a:t>
            </a:r>
            <a:r>
              <a:rPr lang="ru-RU" sz="2400" b="1" spc="-10" dirty="0">
                <a:solidFill>
                  <a:schemeClr val="accent4"/>
                </a:solidFill>
                <a:cs typeface="Arial Black"/>
              </a:rPr>
              <a:t>4,09</a:t>
            </a:r>
            <a:endParaRPr sz="2400" b="1" dirty="0">
              <a:solidFill>
                <a:schemeClr val="accent4"/>
              </a:solidFill>
              <a:cs typeface="Arial Black"/>
            </a:endParaRPr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7D9D3236-33F1-2E7A-F2DA-EFFD0EDDF163}"/>
              </a:ext>
            </a:extLst>
          </p:cNvPr>
          <p:cNvSpPr txBox="1"/>
          <p:nvPr/>
        </p:nvSpPr>
        <p:spPr>
          <a:xfrm>
            <a:off x="628358" y="5396147"/>
            <a:ext cx="21488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Масло подсолнечное, л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66" name="object 29">
            <a:extLst>
              <a:ext uri="{FF2B5EF4-FFF2-40B4-BE49-F238E27FC236}">
                <a16:creationId xmlns:a16="http://schemas.microsoft.com/office/drawing/2014/main" id="{0678658E-D52D-94E0-9807-01A06C864E56}"/>
              </a:ext>
            </a:extLst>
          </p:cNvPr>
          <p:cNvSpPr txBox="1"/>
          <p:nvPr/>
        </p:nvSpPr>
        <p:spPr>
          <a:xfrm>
            <a:off x="7095949" y="5350392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E36846"/>
                </a:solidFill>
                <a:cs typeface="Arial Black"/>
              </a:rPr>
              <a:t>1</a:t>
            </a: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91,15</a:t>
            </a:r>
            <a:endParaRPr sz="2400" b="1" dirty="0">
              <a:cs typeface="Arial Black"/>
            </a:endParaRPr>
          </a:p>
        </p:txBody>
      </p:sp>
      <p:sp>
        <p:nvSpPr>
          <p:cNvPr id="72" name="object 35">
            <a:extLst>
              <a:ext uri="{FF2B5EF4-FFF2-40B4-BE49-F238E27FC236}">
                <a16:creationId xmlns:a16="http://schemas.microsoft.com/office/drawing/2014/main" id="{1EDC5B3B-BB13-02DE-3663-900548E53C05}"/>
              </a:ext>
            </a:extLst>
          </p:cNvPr>
          <p:cNvSpPr txBox="1"/>
          <p:nvPr/>
        </p:nvSpPr>
        <p:spPr>
          <a:xfrm>
            <a:off x="4852796" y="5413415"/>
            <a:ext cx="1496895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Вермишель, кг</a:t>
            </a:r>
            <a:endParaRPr sz="1600" dirty="0">
              <a:latin typeface="Arial"/>
              <a:cs typeface="Arial"/>
            </a:endParaRPr>
          </a:p>
        </p:txBody>
      </p:sp>
      <p:grpSp>
        <p:nvGrpSpPr>
          <p:cNvPr id="144" name="object 90">
            <a:extLst>
              <a:ext uri="{FF2B5EF4-FFF2-40B4-BE49-F238E27FC236}">
                <a16:creationId xmlns:a16="http://schemas.microsoft.com/office/drawing/2014/main" id="{DA4D6476-5517-68E9-5888-FBEAD0CC2F39}"/>
              </a:ext>
            </a:extLst>
          </p:cNvPr>
          <p:cNvGrpSpPr/>
          <p:nvPr/>
        </p:nvGrpSpPr>
        <p:grpSpPr>
          <a:xfrm>
            <a:off x="4019799" y="2841594"/>
            <a:ext cx="145415" cy="229235"/>
            <a:chOff x="5159612" y="7170042"/>
            <a:chExt cx="145415" cy="229235"/>
          </a:xfrm>
        </p:grpSpPr>
        <p:sp>
          <p:nvSpPr>
            <p:cNvPr id="145" name="object 91">
              <a:extLst>
                <a:ext uri="{FF2B5EF4-FFF2-40B4-BE49-F238E27FC236}">
                  <a16:creationId xmlns:a16="http://schemas.microsoft.com/office/drawing/2014/main" id="{0F9FFA7A-A790-ADE1-91C8-A35229FEB7D3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92">
              <a:extLst>
                <a:ext uri="{FF2B5EF4-FFF2-40B4-BE49-F238E27FC236}">
                  <a16:creationId xmlns:a16="http://schemas.microsoft.com/office/drawing/2014/main" id="{F3028A89-61E2-6A25-A8BD-38535C410963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7" name="object 93">
            <a:extLst>
              <a:ext uri="{FF2B5EF4-FFF2-40B4-BE49-F238E27FC236}">
                <a16:creationId xmlns:a16="http://schemas.microsoft.com/office/drawing/2014/main" id="{F8D94007-DD8B-21F3-C3BA-6ADEC00FEDCC}"/>
              </a:ext>
            </a:extLst>
          </p:cNvPr>
          <p:cNvGrpSpPr/>
          <p:nvPr/>
        </p:nvGrpSpPr>
        <p:grpSpPr>
          <a:xfrm>
            <a:off x="8078310" y="5429762"/>
            <a:ext cx="145415" cy="229235"/>
            <a:chOff x="10254668" y="7175983"/>
            <a:chExt cx="145415" cy="229235"/>
          </a:xfrm>
        </p:grpSpPr>
        <p:sp>
          <p:nvSpPr>
            <p:cNvPr id="148" name="object 94">
              <a:extLst>
                <a:ext uri="{FF2B5EF4-FFF2-40B4-BE49-F238E27FC236}">
                  <a16:creationId xmlns:a16="http://schemas.microsoft.com/office/drawing/2014/main" id="{94469C34-E215-07AD-CCFA-07F689FB120F}"/>
                </a:ext>
              </a:extLst>
            </p:cNvPr>
            <p:cNvSpPr/>
            <p:nvPr/>
          </p:nvSpPr>
          <p:spPr>
            <a:xfrm>
              <a:off x="10327359" y="7188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95">
              <a:extLst>
                <a:ext uri="{FF2B5EF4-FFF2-40B4-BE49-F238E27FC236}">
                  <a16:creationId xmlns:a16="http://schemas.microsoft.com/office/drawing/2014/main" id="{786610EB-80A7-454F-C8A4-377C6FCE6521}"/>
                </a:ext>
              </a:extLst>
            </p:cNvPr>
            <p:cNvSpPr/>
            <p:nvPr/>
          </p:nvSpPr>
          <p:spPr>
            <a:xfrm>
              <a:off x="10267368" y="7188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Группа 88">
            <a:extLst>
              <a:ext uri="{FF2B5EF4-FFF2-40B4-BE49-F238E27FC236}">
                <a16:creationId xmlns:a16="http://schemas.microsoft.com/office/drawing/2014/main" id="{1383DAE3-AA5D-8AF3-D8AB-61A49CCD3243}"/>
              </a:ext>
            </a:extLst>
          </p:cNvPr>
          <p:cNvGrpSpPr/>
          <p:nvPr/>
        </p:nvGrpSpPr>
        <p:grpSpPr>
          <a:xfrm>
            <a:off x="672813" y="6126241"/>
            <a:ext cx="1018049" cy="175846"/>
            <a:chOff x="7268701" y="6126241"/>
            <a:chExt cx="1018049" cy="175846"/>
          </a:xfrm>
        </p:grpSpPr>
        <p:sp>
          <p:nvSpPr>
            <p:cNvPr id="75" name="object 40">
              <a:extLst>
                <a:ext uri="{FF2B5EF4-FFF2-40B4-BE49-F238E27FC236}">
                  <a16:creationId xmlns:a16="http://schemas.microsoft.com/office/drawing/2014/main" id="{5324A732-69CB-E824-CC1C-11AF229E0DCE}"/>
                </a:ext>
              </a:extLst>
            </p:cNvPr>
            <p:cNvSpPr txBox="1"/>
            <p:nvPr/>
          </p:nvSpPr>
          <p:spPr>
            <a:xfrm>
              <a:off x="7549826" y="6130808"/>
              <a:ext cx="736924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>
                  <a:latin typeface="Arial"/>
                  <a:cs typeface="Arial"/>
                </a:rPr>
                <a:t>овышение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C72D0C63-C43C-8741-441A-E779446EE15E}"/>
                </a:ext>
              </a:extLst>
            </p:cNvPr>
            <p:cNvSpPr/>
            <p:nvPr/>
          </p:nvSpPr>
          <p:spPr>
            <a:xfrm>
              <a:off x="7268701" y="6126241"/>
              <a:ext cx="175846" cy="175846"/>
            </a:xfrm>
            <a:prstGeom prst="ellipse">
              <a:avLst/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8" name="Группа 87">
            <a:extLst>
              <a:ext uri="{FF2B5EF4-FFF2-40B4-BE49-F238E27FC236}">
                <a16:creationId xmlns:a16="http://schemas.microsoft.com/office/drawing/2014/main" id="{76BC84E6-611A-A2F2-0AC4-F57B1DFE01D4}"/>
              </a:ext>
            </a:extLst>
          </p:cNvPr>
          <p:cNvGrpSpPr/>
          <p:nvPr/>
        </p:nvGrpSpPr>
        <p:grpSpPr>
          <a:xfrm>
            <a:off x="2115929" y="6126241"/>
            <a:ext cx="946565" cy="175846"/>
            <a:chOff x="8678024" y="6126241"/>
            <a:chExt cx="946565" cy="175846"/>
          </a:xfrm>
        </p:grpSpPr>
        <p:sp>
          <p:nvSpPr>
            <p:cNvPr id="76" name="object 41">
              <a:extLst>
                <a:ext uri="{FF2B5EF4-FFF2-40B4-BE49-F238E27FC236}">
                  <a16:creationId xmlns:a16="http://schemas.microsoft.com/office/drawing/2014/main" id="{08507200-98E2-89C4-C7EB-9612958905A7}"/>
                </a:ext>
              </a:extLst>
            </p:cNvPr>
            <p:cNvSpPr txBox="1"/>
            <p:nvPr/>
          </p:nvSpPr>
          <p:spPr>
            <a:xfrm>
              <a:off x="8937883" y="6130808"/>
              <a:ext cx="686706" cy="166712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lang="ru-RU" sz="1000" spc="-10" dirty="0">
                  <a:latin typeface="Arial"/>
                  <a:cs typeface="Arial"/>
                </a:rPr>
                <a:t>П</a:t>
              </a:r>
              <a:r>
                <a:rPr sz="1000" spc="-10" dirty="0" err="1">
                  <a:latin typeface="Arial"/>
                  <a:cs typeface="Arial"/>
                </a:rPr>
                <a:t>онижение</a:t>
              </a:r>
              <a:endParaRPr sz="1000" dirty="0">
                <a:latin typeface="Arial"/>
                <a:cs typeface="Arial"/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id="{5F494B05-9C03-963B-4C72-7E49FB8AAE48}"/>
                </a:ext>
              </a:extLst>
            </p:cNvPr>
            <p:cNvSpPr/>
            <p:nvPr/>
          </p:nvSpPr>
          <p:spPr>
            <a:xfrm>
              <a:off x="8678024" y="6126241"/>
              <a:ext cx="175846" cy="175846"/>
            </a:xfrm>
            <a:prstGeom prst="ellipse">
              <a:avLst/>
            </a:prstGeom>
            <a:solidFill>
              <a:srgbClr val="47AA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Заголовок 76">
            <a:extLst>
              <a:ext uri="{FF2B5EF4-FFF2-40B4-BE49-F238E27FC236}">
                <a16:creationId xmlns:a16="http://schemas.microsoft.com/office/drawing/2014/main" id="{33A85E2B-FE73-1EBE-7E25-C862BCA8C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4"/>
            <a:ext cx="9518374" cy="516836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ru-RU" sz="2400" dirty="0"/>
              <a:t>СРЕДНИЕ ПОТРЕБИТЕЛЬСКИЕ ЦЕНЫ НА ОТДЕЛЬНЫЕ СОЦИАЛЬНО </a:t>
            </a:r>
            <a:r>
              <a:rPr lang="ru-RU" dirty="0"/>
              <a:t>ЗНАЧИМЫЕ </a:t>
            </a:r>
            <a:r>
              <a:rPr lang="ru-RU" sz="2400" dirty="0"/>
              <a:t>ПРОДОВОЛЬСТВЕННЫЕ</a:t>
            </a:r>
            <a:r>
              <a:rPr lang="ru-RU" dirty="0"/>
              <a:t> ТОВАРЫ*</a:t>
            </a:r>
          </a:p>
        </p:txBody>
      </p:sp>
      <p:sp>
        <p:nvSpPr>
          <p:cNvPr id="78" name="Заголовок 17">
            <a:extLst>
              <a:ext uri="{FF2B5EF4-FFF2-40B4-BE49-F238E27FC236}">
                <a16:creationId xmlns:a16="http://schemas.microsoft.com/office/drawing/2014/main" id="{BABDBD3A-3ACC-D9E3-8B61-B571852D1647}"/>
              </a:ext>
            </a:extLst>
          </p:cNvPr>
          <p:cNvSpPr txBox="1">
            <a:spLocks/>
          </p:cNvSpPr>
          <p:nvPr/>
        </p:nvSpPr>
        <p:spPr>
          <a:xfrm>
            <a:off x="599661" y="973343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chemeClr val="tx1"/>
                </a:solidFill>
              </a:rPr>
              <a:t>июнь 2024 г., рублей за единицу измерения</a:t>
            </a:r>
          </a:p>
        </p:txBody>
      </p:sp>
      <p:sp>
        <p:nvSpPr>
          <p:cNvPr id="3" name="Нижний колонтитул 34">
            <a:extLst>
              <a:ext uri="{FF2B5EF4-FFF2-40B4-BE49-F238E27FC236}">
                <a16:creationId xmlns:a16="http://schemas.microsoft.com/office/drawing/2014/main" id="{AA1291E2-1D0D-D380-4436-78C8F960B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149" y="6448271"/>
            <a:ext cx="10000349" cy="365125"/>
          </a:xfrm>
          <a:prstGeom prst="rect">
            <a:avLst/>
          </a:prstGeom>
        </p:spPr>
        <p:txBody>
          <a:bodyPr/>
          <a:lstStyle/>
          <a:p>
            <a:r>
              <a:rPr lang="ru-RU" sz="1000" b="0" dirty="0">
                <a:solidFill>
                  <a:srgbClr val="838383"/>
                </a:solidFill>
              </a:rPr>
              <a:t>*Изменение к маю 2024 г.</a:t>
            </a:r>
          </a:p>
        </p:txBody>
      </p:sp>
      <p:sp>
        <p:nvSpPr>
          <p:cNvPr id="100" name="object 35">
            <a:extLst>
              <a:ext uri="{FF2B5EF4-FFF2-40B4-BE49-F238E27FC236}">
                <a16:creationId xmlns:a16="http://schemas.microsoft.com/office/drawing/2014/main" id="{5BD5034F-082E-488C-8645-1BFA919AF866}"/>
              </a:ext>
            </a:extLst>
          </p:cNvPr>
          <p:cNvSpPr txBox="1"/>
          <p:nvPr/>
        </p:nvSpPr>
        <p:spPr>
          <a:xfrm>
            <a:off x="8581097" y="5413415"/>
            <a:ext cx="1265296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600" dirty="0">
                <a:latin typeface="Arial"/>
                <a:cs typeface="Arial"/>
              </a:rPr>
              <a:t>Яблоки, кг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01" name="object 18">
            <a:extLst>
              <a:ext uri="{FF2B5EF4-FFF2-40B4-BE49-F238E27FC236}">
                <a16:creationId xmlns:a16="http://schemas.microsoft.com/office/drawing/2014/main" id="{535A8C71-3A4E-42BB-B4B9-5BC6F672CEAD}"/>
              </a:ext>
            </a:extLst>
          </p:cNvPr>
          <p:cNvSpPr txBox="1"/>
          <p:nvPr/>
        </p:nvSpPr>
        <p:spPr>
          <a:xfrm>
            <a:off x="10592642" y="5337617"/>
            <a:ext cx="11436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10" dirty="0">
                <a:solidFill>
                  <a:srgbClr val="E36846"/>
                </a:solidFill>
                <a:cs typeface="Arial Black"/>
              </a:rPr>
              <a:t>282,47</a:t>
            </a:r>
            <a:endParaRPr sz="2400" b="1" dirty="0">
              <a:cs typeface="Arial Black"/>
            </a:endParaRPr>
          </a:p>
        </p:txBody>
      </p:sp>
      <p:grpSp>
        <p:nvGrpSpPr>
          <p:cNvPr id="102" name="object 90">
            <a:extLst>
              <a:ext uri="{FF2B5EF4-FFF2-40B4-BE49-F238E27FC236}">
                <a16:creationId xmlns:a16="http://schemas.microsoft.com/office/drawing/2014/main" id="{9FD73A4C-8815-462A-9058-13B1D70D3B1B}"/>
              </a:ext>
            </a:extLst>
          </p:cNvPr>
          <p:cNvGrpSpPr/>
          <p:nvPr/>
        </p:nvGrpSpPr>
        <p:grpSpPr>
          <a:xfrm rot="10800000">
            <a:off x="3983971" y="3762211"/>
            <a:ext cx="145415" cy="229235"/>
            <a:chOff x="5159612" y="7170042"/>
            <a:chExt cx="145415" cy="229235"/>
          </a:xfrm>
        </p:grpSpPr>
        <p:sp>
          <p:nvSpPr>
            <p:cNvPr id="103" name="object 91">
              <a:extLst>
                <a:ext uri="{FF2B5EF4-FFF2-40B4-BE49-F238E27FC236}">
                  <a16:creationId xmlns:a16="http://schemas.microsoft.com/office/drawing/2014/main" id="{CC353527-83AF-4308-B2AF-6B941781F87A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92">
              <a:extLst>
                <a:ext uri="{FF2B5EF4-FFF2-40B4-BE49-F238E27FC236}">
                  <a16:creationId xmlns:a16="http://schemas.microsoft.com/office/drawing/2014/main" id="{A0656233-32B3-45B5-9A96-1DE952757602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0" name="object 90">
            <a:extLst>
              <a:ext uri="{FF2B5EF4-FFF2-40B4-BE49-F238E27FC236}">
                <a16:creationId xmlns:a16="http://schemas.microsoft.com/office/drawing/2014/main" id="{44AEF26E-0A9D-4984-8B7D-DA9153F71EBE}"/>
              </a:ext>
            </a:extLst>
          </p:cNvPr>
          <p:cNvGrpSpPr/>
          <p:nvPr/>
        </p:nvGrpSpPr>
        <p:grpSpPr>
          <a:xfrm>
            <a:off x="3966072" y="5459332"/>
            <a:ext cx="145415" cy="229235"/>
            <a:chOff x="5159612" y="7170042"/>
            <a:chExt cx="145415" cy="229235"/>
          </a:xfrm>
        </p:grpSpPr>
        <p:sp>
          <p:nvSpPr>
            <p:cNvPr id="151" name="object 91">
              <a:extLst>
                <a:ext uri="{FF2B5EF4-FFF2-40B4-BE49-F238E27FC236}">
                  <a16:creationId xmlns:a16="http://schemas.microsoft.com/office/drawing/2014/main" id="{41AB995A-9803-4B06-8EBA-E95F4B1A031D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92">
              <a:extLst>
                <a:ext uri="{FF2B5EF4-FFF2-40B4-BE49-F238E27FC236}">
                  <a16:creationId xmlns:a16="http://schemas.microsoft.com/office/drawing/2014/main" id="{4BE3D769-842F-4A97-B628-9E40EAA2A748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3" name="object 90">
            <a:extLst>
              <a:ext uri="{FF2B5EF4-FFF2-40B4-BE49-F238E27FC236}">
                <a16:creationId xmlns:a16="http://schemas.microsoft.com/office/drawing/2014/main" id="{01A22836-E9E2-4EFD-9C9E-5D510C6DFF1B}"/>
              </a:ext>
            </a:extLst>
          </p:cNvPr>
          <p:cNvGrpSpPr/>
          <p:nvPr/>
        </p:nvGrpSpPr>
        <p:grpSpPr>
          <a:xfrm>
            <a:off x="8016398" y="1444884"/>
            <a:ext cx="145415" cy="229235"/>
            <a:chOff x="5159612" y="7170042"/>
            <a:chExt cx="145415" cy="229235"/>
          </a:xfrm>
        </p:grpSpPr>
        <p:sp>
          <p:nvSpPr>
            <p:cNvPr id="154" name="object 91">
              <a:extLst>
                <a:ext uri="{FF2B5EF4-FFF2-40B4-BE49-F238E27FC236}">
                  <a16:creationId xmlns:a16="http://schemas.microsoft.com/office/drawing/2014/main" id="{7AF121A6-313D-40CC-B9E9-DEA4E9E7F84E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92">
              <a:extLst>
                <a:ext uri="{FF2B5EF4-FFF2-40B4-BE49-F238E27FC236}">
                  <a16:creationId xmlns:a16="http://schemas.microsoft.com/office/drawing/2014/main" id="{550CC1FC-5133-4DAE-9D3B-53F18E1FDDCA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7" name="object 90">
            <a:extLst>
              <a:ext uri="{FF2B5EF4-FFF2-40B4-BE49-F238E27FC236}">
                <a16:creationId xmlns:a16="http://schemas.microsoft.com/office/drawing/2014/main" id="{E74C073B-10AF-4CC3-B5FA-497C0C3A3608}"/>
              </a:ext>
            </a:extLst>
          </p:cNvPr>
          <p:cNvGrpSpPr/>
          <p:nvPr/>
        </p:nvGrpSpPr>
        <p:grpSpPr>
          <a:xfrm>
            <a:off x="8003745" y="2222674"/>
            <a:ext cx="145415" cy="229235"/>
            <a:chOff x="5159612" y="7170042"/>
            <a:chExt cx="145415" cy="229235"/>
          </a:xfrm>
        </p:grpSpPr>
        <p:sp>
          <p:nvSpPr>
            <p:cNvPr id="158" name="object 91">
              <a:extLst>
                <a:ext uri="{FF2B5EF4-FFF2-40B4-BE49-F238E27FC236}">
                  <a16:creationId xmlns:a16="http://schemas.microsoft.com/office/drawing/2014/main" id="{7E5DBEED-7077-4AF4-9CC4-1EC8CE0BA0AC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9" name="object 92">
              <a:extLst>
                <a:ext uri="{FF2B5EF4-FFF2-40B4-BE49-F238E27FC236}">
                  <a16:creationId xmlns:a16="http://schemas.microsoft.com/office/drawing/2014/main" id="{1C7F5005-1AE4-4E6E-8BB7-D7218FEB0867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46AA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0" name="object 90">
            <a:extLst>
              <a:ext uri="{FF2B5EF4-FFF2-40B4-BE49-F238E27FC236}">
                <a16:creationId xmlns:a16="http://schemas.microsoft.com/office/drawing/2014/main" id="{A0A60470-C79B-4BAB-86C0-48BC2211AEC4}"/>
              </a:ext>
            </a:extLst>
          </p:cNvPr>
          <p:cNvGrpSpPr/>
          <p:nvPr/>
        </p:nvGrpSpPr>
        <p:grpSpPr>
          <a:xfrm>
            <a:off x="11547357" y="1444884"/>
            <a:ext cx="145415" cy="229235"/>
            <a:chOff x="5159612" y="7170042"/>
            <a:chExt cx="145415" cy="229235"/>
          </a:xfrm>
        </p:grpSpPr>
        <p:sp>
          <p:nvSpPr>
            <p:cNvPr id="161" name="object 91">
              <a:extLst>
                <a:ext uri="{FF2B5EF4-FFF2-40B4-BE49-F238E27FC236}">
                  <a16:creationId xmlns:a16="http://schemas.microsoft.com/office/drawing/2014/main" id="{4D8CD061-C8B9-4F66-BF87-27C9CC2B60C5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92">
              <a:extLst>
                <a:ext uri="{FF2B5EF4-FFF2-40B4-BE49-F238E27FC236}">
                  <a16:creationId xmlns:a16="http://schemas.microsoft.com/office/drawing/2014/main" id="{9F9E5D12-F271-44B2-B3B8-093D351745A3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3" name="object 90">
            <a:extLst>
              <a:ext uri="{FF2B5EF4-FFF2-40B4-BE49-F238E27FC236}">
                <a16:creationId xmlns:a16="http://schemas.microsoft.com/office/drawing/2014/main" id="{8C144E45-C519-4BD5-A588-7F806444F796}"/>
              </a:ext>
            </a:extLst>
          </p:cNvPr>
          <p:cNvGrpSpPr/>
          <p:nvPr/>
        </p:nvGrpSpPr>
        <p:grpSpPr>
          <a:xfrm rot="10800000">
            <a:off x="11566969" y="3796346"/>
            <a:ext cx="145415" cy="229235"/>
            <a:chOff x="5159612" y="7170042"/>
            <a:chExt cx="145415" cy="229235"/>
          </a:xfrm>
        </p:grpSpPr>
        <p:sp>
          <p:nvSpPr>
            <p:cNvPr id="164" name="object 91">
              <a:extLst>
                <a:ext uri="{FF2B5EF4-FFF2-40B4-BE49-F238E27FC236}">
                  <a16:creationId xmlns:a16="http://schemas.microsoft.com/office/drawing/2014/main" id="{68B70D29-8253-46F4-9F87-AAE2FD537F8E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92">
              <a:extLst>
                <a:ext uri="{FF2B5EF4-FFF2-40B4-BE49-F238E27FC236}">
                  <a16:creationId xmlns:a16="http://schemas.microsoft.com/office/drawing/2014/main" id="{84FEAEC2-3FD7-4EED-96F6-0BCEEB523714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6" name="object 90">
            <a:extLst>
              <a:ext uri="{FF2B5EF4-FFF2-40B4-BE49-F238E27FC236}">
                <a16:creationId xmlns:a16="http://schemas.microsoft.com/office/drawing/2014/main" id="{5B39DF00-A5D7-4BA8-AAAD-6B1E3DC4CF55}"/>
              </a:ext>
            </a:extLst>
          </p:cNvPr>
          <p:cNvGrpSpPr/>
          <p:nvPr/>
        </p:nvGrpSpPr>
        <p:grpSpPr>
          <a:xfrm>
            <a:off x="11554268" y="4648630"/>
            <a:ext cx="145415" cy="229235"/>
            <a:chOff x="5159612" y="7170042"/>
            <a:chExt cx="145415" cy="229235"/>
          </a:xfrm>
        </p:grpSpPr>
        <p:sp>
          <p:nvSpPr>
            <p:cNvPr id="167" name="object 91">
              <a:extLst>
                <a:ext uri="{FF2B5EF4-FFF2-40B4-BE49-F238E27FC236}">
                  <a16:creationId xmlns:a16="http://schemas.microsoft.com/office/drawing/2014/main" id="{07868EBC-B732-4F81-9876-92CAFF635DDE}"/>
                </a:ext>
              </a:extLst>
            </p:cNvPr>
            <p:cNvSpPr/>
            <p:nvPr/>
          </p:nvSpPr>
          <p:spPr>
            <a:xfrm>
              <a:off x="5232299" y="7170042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0"/>
                  </a:moveTo>
                  <a:lnTo>
                    <a:pt x="0" y="216293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92">
              <a:extLst>
                <a:ext uri="{FF2B5EF4-FFF2-40B4-BE49-F238E27FC236}">
                  <a16:creationId xmlns:a16="http://schemas.microsoft.com/office/drawing/2014/main" id="{BCDFE0E5-519B-4BAE-9FCC-1F6463F0B344}"/>
                </a:ext>
              </a:extLst>
            </p:cNvPr>
            <p:cNvSpPr/>
            <p:nvPr/>
          </p:nvSpPr>
          <p:spPr>
            <a:xfrm>
              <a:off x="5172312" y="7321810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4" h="64770">
                  <a:moveTo>
                    <a:pt x="119976" y="0"/>
                  </a:moveTo>
                  <a:lnTo>
                    <a:pt x="59982" y="64528"/>
                  </a:lnTo>
                  <a:lnTo>
                    <a:pt x="0" y="0"/>
                  </a:lnTo>
                </a:path>
              </a:pathLst>
            </a:custGeom>
            <a:ln w="25400">
              <a:solidFill>
                <a:schemeClr val="accent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9" name="object 93">
            <a:extLst>
              <a:ext uri="{FF2B5EF4-FFF2-40B4-BE49-F238E27FC236}">
                <a16:creationId xmlns:a16="http://schemas.microsoft.com/office/drawing/2014/main" id="{28EBC150-A086-4822-AE4E-11EFC56B7B8A}"/>
              </a:ext>
            </a:extLst>
          </p:cNvPr>
          <p:cNvGrpSpPr/>
          <p:nvPr/>
        </p:nvGrpSpPr>
        <p:grpSpPr>
          <a:xfrm>
            <a:off x="11563642" y="5403762"/>
            <a:ext cx="145415" cy="229235"/>
            <a:chOff x="10254668" y="7175983"/>
            <a:chExt cx="145415" cy="229235"/>
          </a:xfrm>
        </p:grpSpPr>
        <p:sp>
          <p:nvSpPr>
            <p:cNvPr id="170" name="object 94">
              <a:extLst>
                <a:ext uri="{FF2B5EF4-FFF2-40B4-BE49-F238E27FC236}">
                  <a16:creationId xmlns:a16="http://schemas.microsoft.com/office/drawing/2014/main" id="{639E14EE-D7ED-423B-8684-47354ED64800}"/>
                </a:ext>
              </a:extLst>
            </p:cNvPr>
            <p:cNvSpPr/>
            <p:nvPr/>
          </p:nvSpPr>
          <p:spPr>
            <a:xfrm>
              <a:off x="10327359" y="7188686"/>
              <a:ext cx="0" cy="216535"/>
            </a:xfrm>
            <a:custGeom>
              <a:avLst/>
              <a:gdLst/>
              <a:ahLst/>
              <a:cxnLst/>
              <a:rect l="l" t="t" r="r" b="b"/>
              <a:pathLst>
                <a:path h="216534">
                  <a:moveTo>
                    <a:pt x="0" y="216293"/>
                  </a:moveTo>
                  <a:lnTo>
                    <a:pt x="0" y="0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95">
              <a:extLst>
                <a:ext uri="{FF2B5EF4-FFF2-40B4-BE49-F238E27FC236}">
                  <a16:creationId xmlns:a16="http://schemas.microsoft.com/office/drawing/2014/main" id="{EE94D2FB-A9D5-4D77-AB77-BC034FB0EB17}"/>
                </a:ext>
              </a:extLst>
            </p:cNvPr>
            <p:cNvSpPr/>
            <p:nvPr/>
          </p:nvSpPr>
          <p:spPr>
            <a:xfrm>
              <a:off x="10267368" y="7188683"/>
              <a:ext cx="120014" cy="64769"/>
            </a:xfrm>
            <a:custGeom>
              <a:avLst/>
              <a:gdLst/>
              <a:ahLst/>
              <a:cxnLst/>
              <a:rect l="l" t="t" r="r" b="b"/>
              <a:pathLst>
                <a:path w="120015" h="64770">
                  <a:moveTo>
                    <a:pt x="0" y="64528"/>
                  </a:moveTo>
                  <a:lnTo>
                    <a:pt x="59994" y="0"/>
                  </a:lnTo>
                  <a:lnTo>
                    <a:pt x="119976" y="64528"/>
                  </a:lnTo>
                </a:path>
              </a:pathLst>
            </a:custGeom>
            <a:ln w="25400">
              <a:solidFill>
                <a:srgbClr val="E368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72488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638381" y="2041893"/>
            <a:ext cx="3485776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81424"/>
              </p:ext>
            </p:extLst>
          </p:nvPr>
        </p:nvGraphicFramePr>
        <p:xfrm>
          <a:off x="4085438" y="1251285"/>
          <a:ext cx="7536804" cy="52860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49859B46-CBE0-C4F9-70DE-71C419731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465185"/>
              </p:ext>
            </p:extLst>
          </p:nvPr>
        </p:nvGraphicFramePr>
        <p:xfrm>
          <a:off x="4154060" y="4386763"/>
          <a:ext cx="7399559" cy="156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295">
                  <a:extLst>
                    <a:ext uri="{9D8B030D-6E8A-4147-A177-3AD203B41FA5}">
                      <a16:colId xmlns:a16="http://schemas.microsoft.com/office/drawing/2014/main" val="3245616565"/>
                    </a:ext>
                  </a:extLst>
                </a:gridCol>
                <a:gridCol w="564295">
                  <a:extLst>
                    <a:ext uri="{9D8B030D-6E8A-4147-A177-3AD203B41FA5}">
                      <a16:colId xmlns:a16="http://schemas.microsoft.com/office/drawing/2014/main" val="3375034617"/>
                    </a:ext>
                  </a:extLst>
                </a:gridCol>
                <a:gridCol w="564295">
                  <a:extLst>
                    <a:ext uri="{9D8B030D-6E8A-4147-A177-3AD203B41FA5}">
                      <a16:colId xmlns:a16="http://schemas.microsoft.com/office/drawing/2014/main" val="864341535"/>
                    </a:ext>
                  </a:extLst>
                </a:gridCol>
                <a:gridCol w="495740">
                  <a:extLst>
                    <a:ext uri="{9D8B030D-6E8A-4147-A177-3AD203B41FA5}">
                      <a16:colId xmlns:a16="http://schemas.microsoft.com/office/drawing/2014/main" val="4274487865"/>
                    </a:ext>
                  </a:extLst>
                </a:gridCol>
                <a:gridCol w="356476">
                  <a:extLst>
                    <a:ext uri="{9D8B030D-6E8A-4147-A177-3AD203B41FA5}">
                      <a16:colId xmlns:a16="http://schemas.microsoft.com/office/drawing/2014/main" val="1755837977"/>
                    </a:ext>
                  </a:extLst>
                </a:gridCol>
                <a:gridCol w="740804">
                  <a:extLst>
                    <a:ext uri="{9D8B030D-6E8A-4147-A177-3AD203B41FA5}">
                      <a16:colId xmlns:a16="http://schemas.microsoft.com/office/drawing/2014/main" val="1694724725"/>
                    </a:ext>
                  </a:extLst>
                </a:gridCol>
                <a:gridCol w="363351">
                  <a:extLst>
                    <a:ext uri="{9D8B030D-6E8A-4147-A177-3AD203B41FA5}">
                      <a16:colId xmlns:a16="http://schemas.microsoft.com/office/drawing/2014/main" val="1366465140"/>
                    </a:ext>
                  </a:extLst>
                </a:gridCol>
                <a:gridCol w="564295">
                  <a:extLst>
                    <a:ext uri="{9D8B030D-6E8A-4147-A177-3AD203B41FA5}">
                      <a16:colId xmlns:a16="http://schemas.microsoft.com/office/drawing/2014/main" val="2638555604"/>
                    </a:ext>
                  </a:extLst>
                </a:gridCol>
                <a:gridCol w="564295">
                  <a:extLst>
                    <a:ext uri="{9D8B030D-6E8A-4147-A177-3AD203B41FA5}">
                      <a16:colId xmlns:a16="http://schemas.microsoft.com/office/drawing/2014/main" val="1320313043"/>
                    </a:ext>
                  </a:extLst>
                </a:gridCol>
                <a:gridCol w="500852">
                  <a:extLst>
                    <a:ext uri="{9D8B030D-6E8A-4147-A177-3AD203B41FA5}">
                      <a16:colId xmlns:a16="http://schemas.microsoft.com/office/drawing/2014/main" val="1006414255"/>
                    </a:ext>
                  </a:extLst>
                </a:gridCol>
                <a:gridCol w="627739">
                  <a:extLst>
                    <a:ext uri="{9D8B030D-6E8A-4147-A177-3AD203B41FA5}">
                      <a16:colId xmlns:a16="http://schemas.microsoft.com/office/drawing/2014/main" val="29943177"/>
                    </a:ext>
                  </a:extLst>
                </a:gridCol>
                <a:gridCol w="369934">
                  <a:extLst>
                    <a:ext uri="{9D8B030D-6E8A-4147-A177-3AD203B41FA5}">
                      <a16:colId xmlns:a16="http://schemas.microsoft.com/office/drawing/2014/main" val="1818994518"/>
                    </a:ext>
                  </a:extLst>
                </a:gridCol>
                <a:gridCol w="657509">
                  <a:extLst>
                    <a:ext uri="{9D8B030D-6E8A-4147-A177-3AD203B41FA5}">
                      <a16:colId xmlns:a16="http://schemas.microsoft.com/office/drawing/2014/main" val="2581751232"/>
                    </a:ext>
                  </a:extLst>
                </a:gridCol>
                <a:gridCol w="465679">
                  <a:extLst>
                    <a:ext uri="{9D8B030D-6E8A-4147-A177-3AD203B41FA5}">
                      <a16:colId xmlns:a16="http://schemas.microsoft.com/office/drawing/2014/main" val="2772200299"/>
                    </a:ext>
                  </a:extLst>
                </a:gridCol>
              </a:tblGrid>
              <a:tr h="1568721"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Капуста белокочанная свежая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Огурцы свежие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Морковь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Лук репчатый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Виноград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Яблоки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Бананы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Картофель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Груши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Чеснок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1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Плодоовощная продукция, включая картофель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Апельсины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Свекла столовая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Помидоры свежие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382595"/>
                  </a:ext>
                </a:extLst>
              </a:tr>
            </a:tbl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F344CD-0C91-61A1-E4B7-2F8DE596DDE5}"/>
              </a:ext>
            </a:extLst>
          </p:cNvPr>
          <p:cNvSpPr/>
          <p:nvPr/>
        </p:nvSpPr>
        <p:spPr>
          <a:xfrm>
            <a:off x="1074008" y="3953870"/>
            <a:ext cx="761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91,59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BD08ED3-6CF7-86BB-DFF2-01912F056435}"/>
              </a:ext>
            </a:extLst>
          </p:cNvPr>
          <p:cNvSpPr/>
          <p:nvPr/>
        </p:nvSpPr>
        <p:spPr>
          <a:xfrm>
            <a:off x="1792499" y="4026746"/>
            <a:ext cx="1864637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Лимоны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54060" y="4323202"/>
            <a:ext cx="7468182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0603645-39C4-3FC6-E1D4-4B1E51E9F60A}"/>
              </a:ext>
            </a:extLst>
          </p:cNvPr>
          <p:cNvSpPr/>
          <p:nvPr/>
        </p:nvSpPr>
        <p:spPr>
          <a:xfrm>
            <a:off x="1074008" y="4534443"/>
            <a:ext cx="761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77,76</a:t>
            </a: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075C80AF-B90F-A329-7074-6FF9E20D1108}"/>
              </a:ext>
            </a:extLst>
          </p:cNvPr>
          <p:cNvSpPr/>
          <p:nvPr/>
        </p:nvSpPr>
        <p:spPr>
          <a:xfrm>
            <a:off x="1792499" y="4611536"/>
            <a:ext cx="1784895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Помидоры свежие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102,43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1792499" y="2180489"/>
            <a:ext cx="2221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Плодоовощная продукция, включая картофель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962888" y="3399016"/>
            <a:ext cx="872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119,33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792499" y="3432749"/>
            <a:ext cx="17848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Огурцы свежие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126,98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792500" y="2882086"/>
            <a:ext cx="1784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Капуста белокочанная свежая</a:t>
            </a:r>
          </a:p>
        </p:txBody>
      </p:sp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4506625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7109356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4271199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7220446-037F-EA39-3EEE-77A81A2EF5EF}"/>
              </a:ext>
            </a:extLst>
          </p:cNvPr>
          <p:cNvGrpSpPr/>
          <p:nvPr/>
        </p:nvGrpSpPr>
        <p:grpSpPr>
          <a:xfrm>
            <a:off x="6862983" y="5845490"/>
            <a:ext cx="179659" cy="175846"/>
            <a:chOff x="6568932" y="5845490"/>
            <a:chExt cx="179659" cy="175846"/>
          </a:xfrm>
        </p:grpSpPr>
        <p:sp>
          <p:nvSpPr>
            <p:cNvPr id="98" name="Овал 97">
              <a:extLst>
                <a:ext uri="{FF2B5EF4-FFF2-40B4-BE49-F238E27FC236}">
                  <a16:creationId xmlns:a16="http://schemas.microsoft.com/office/drawing/2014/main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Хорда 96">
              <a:extLst>
                <a:ext uri="{FF2B5EF4-FFF2-40B4-BE49-F238E27FC236}">
                  <a16:creationId xmlns:a16="http://schemas.microsoft.com/office/drawing/2014/main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ИНДЕКСЫ ПОТРЕБИТЕЛЬСКИХ ЦЕН НА ПЛОДООВОЩНУЮ ПРОДУКЦИЮ</a:t>
            </a:r>
          </a:p>
        </p:txBody>
      </p:sp>
      <p:sp>
        <p:nvSpPr>
          <p:cNvPr id="5" name="Заголовок 17">
            <a:extLst>
              <a:ext uri="{FF2B5EF4-FFF2-40B4-BE49-F238E27FC236}">
                <a16:creationId xmlns:a16="http://schemas.microsoft.com/office/drawing/2014/main" id="{0A085615-A0FC-4AC4-3F61-F12038C01253}"/>
              </a:ext>
            </a:extLst>
          </p:cNvPr>
          <p:cNvSpPr txBox="1">
            <a:spLocks/>
          </p:cNvSpPr>
          <p:nvPr/>
        </p:nvSpPr>
        <p:spPr>
          <a:xfrm>
            <a:off x="599661" y="9897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spc="55" dirty="0">
                <a:solidFill>
                  <a:srgbClr val="282A2E"/>
                </a:solidFill>
                <a:latin typeface="Arial"/>
                <a:cs typeface="Arial"/>
              </a:rPr>
              <a:t>июнь 2024 г. в % к декабрю 2023 г.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65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object 2">
            <a:extLst>
              <a:ext uri="{FF2B5EF4-FFF2-40B4-BE49-F238E27FC236}">
                <a16:creationId xmlns:a16="http://schemas.microsoft.com/office/drawing/2014/main" id="{E7EB78E2-10CF-EB89-3AC7-67C7D8494B5F}"/>
              </a:ext>
            </a:extLst>
          </p:cNvPr>
          <p:cNvSpPr/>
          <p:nvPr/>
        </p:nvSpPr>
        <p:spPr>
          <a:xfrm>
            <a:off x="704995" y="2058576"/>
            <a:ext cx="3308739" cy="3058709"/>
          </a:xfrm>
          <a:custGeom>
            <a:avLst/>
            <a:gdLst/>
            <a:ahLst/>
            <a:cxnLst/>
            <a:rect l="l" t="t" r="r" b="b"/>
            <a:pathLst>
              <a:path w="4574540" h="5994400">
                <a:moveTo>
                  <a:pt x="4421797" y="0"/>
                </a:moveTo>
                <a:lnTo>
                  <a:pt x="152400" y="0"/>
                </a:ln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5842000"/>
                </a:lnTo>
                <a:lnTo>
                  <a:pt x="7769" y="5890168"/>
                </a:lnTo>
                <a:lnTo>
                  <a:pt x="29405" y="5932003"/>
                </a:lnTo>
                <a:lnTo>
                  <a:pt x="62396" y="5964994"/>
                </a:lnTo>
                <a:lnTo>
                  <a:pt x="104231" y="5986630"/>
                </a:lnTo>
                <a:lnTo>
                  <a:pt x="152400" y="5994400"/>
                </a:lnTo>
                <a:lnTo>
                  <a:pt x="4421797" y="5994400"/>
                </a:lnTo>
                <a:lnTo>
                  <a:pt x="4469970" y="5986630"/>
                </a:lnTo>
                <a:lnTo>
                  <a:pt x="4511805" y="5964994"/>
                </a:lnTo>
                <a:lnTo>
                  <a:pt x="4544794" y="5932003"/>
                </a:lnTo>
                <a:lnTo>
                  <a:pt x="4566428" y="5890168"/>
                </a:lnTo>
                <a:lnTo>
                  <a:pt x="4574197" y="5842000"/>
                </a:lnTo>
                <a:lnTo>
                  <a:pt x="4574197" y="152400"/>
                </a:lnTo>
                <a:lnTo>
                  <a:pt x="4566428" y="104231"/>
                </a:lnTo>
                <a:lnTo>
                  <a:pt x="4544794" y="62396"/>
                </a:lnTo>
                <a:lnTo>
                  <a:pt x="4511805" y="29405"/>
                </a:lnTo>
                <a:lnTo>
                  <a:pt x="4469970" y="7769"/>
                </a:lnTo>
                <a:lnTo>
                  <a:pt x="4421797" y="0"/>
                </a:lnTo>
                <a:close/>
              </a:path>
            </a:pathLst>
          </a:custGeom>
          <a:solidFill>
            <a:srgbClr val="CFE8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9798403"/>
              </p:ext>
            </p:extLst>
          </p:nvPr>
        </p:nvGraphicFramePr>
        <p:xfrm>
          <a:off x="4085438" y="1157182"/>
          <a:ext cx="7536804" cy="5380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49859B46-CBE0-C4F9-70DE-71C419731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201645"/>
              </p:ext>
            </p:extLst>
          </p:nvPr>
        </p:nvGraphicFramePr>
        <p:xfrm>
          <a:off x="4312121" y="4209030"/>
          <a:ext cx="7310121" cy="1568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058">
                  <a:extLst>
                    <a:ext uri="{9D8B030D-6E8A-4147-A177-3AD203B41FA5}">
                      <a16:colId xmlns:a16="http://schemas.microsoft.com/office/drawing/2014/main" val="3245616565"/>
                    </a:ext>
                  </a:extLst>
                </a:gridCol>
                <a:gridCol w="1004892">
                  <a:extLst>
                    <a:ext uri="{9D8B030D-6E8A-4147-A177-3AD203B41FA5}">
                      <a16:colId xmlns:a16="http://schemas.microsoft.com/office/drawing/2014/main" val="3375034617"/>
                    </a:ext>
                  </a:extLst>
                </a:gridCol>
                <a:gridCol w="102977">
                  <a:extLst>
                    <a:ext uri="{9D8B030D-6E8A-4147-A177-3AD203B41FA5}">
                      <a16:colId xmlns:a16="http://schemas.microsoft.com/office/drawing/2014/main" val="864341535"/>
                    </a:ext>
                  </a:extLst>
                </a:gridCol>
                <a:gridCol w="845134">
                  <a:extLst>
                    <a:ext uri="{9D8B030D-6E8A-4147-A177-3AD203B41FA5}">
                      <a16:colId xmlns:a16="http://schemas.microsoft.com/office/drawing/2014/main" val="4274487865"/>
                    </a:ext>
                  </a:extLst>
                </a:gridCol>
                <a:gridCol w="519764">
                  <a:extLst>
                    <a:ext uri="{9D8B030D-6E8A-4147-A177-3AD203B41FA5}">
                      <a16:colId xmlns:a16="http://schemas.microsoft.com/office/drawing/2014/main" val="1755837977"/>
                    </a:ext>
                  </a:extLst>
                </a:gridCol>
                <a:gridCol w="370792">
                  <a:extLst>
                    <a:ext uri="{9D8B030D-6E8A-4147-A177-3AD203B41FA5}">
                      <a16:colId xmlns:a16="http://schemas.microsoft.com/office/drawing/2014/main" val="1694724725"/>
                    </a:ext>
                  </a:extLst>
                </a:gridCol>
                <a:gridCol w="793865">
                  <a:extLst>
                    <a:ext uri="{9D8B030D-6E8A-4147-A177-3AD203B41FA5}">
                      <a16:colId xmlns:a16="http://schemas.microsoft.com/office/drawing/2014/main" val="1366465140"/>
                    </a:ext>
                  </a:extLst>
                </a:gridCol>
                <a:gridCol w="402279">
                  <a:extLst>
                    <a:ext uri="{9D8B030D-6E8A-4147-A177-3AD203B41FA5}">
                      <a16:colId xmlns:a16="http://schemas.microsoft.com/office/drawing/2014/main" val="2638555604"/>
                    </a:ext>
                  </a:extLst>
                </a:gridCol>
                <a:gridCol w="791254">
                  <a:extLst>
                    <a:ext uri="{9D8B030D-6E8A-4147-A177-3AD203B41FA5}">
                      <a16:colId xmlns:a16="http://schemas.microsoft.com/office/drawing/2014/main" val="1320313043"/>
                    </a:ext>
                  </a:extLst>
                </a:gridCol>
                <a:gridCol w="462012">
                  <a:extLst>
                    <a:ext uri="{9D8B030D-6E8A-4147-A177-3AD203B41FA5}">
                      <a16:colId xmlns:a16="http://schemas.microsoft.com/office/drawing/2014/main" val="1006414255"/>
                    </a:ext>
                  </a:extLst>
                </a:gridCol>
                <a:gridCol w="606392">
                  <a:extLst>
                    <a:ext uri="{9D8B030D-6E8A-4147-A177-3AD203B41FA5}">
                      <a16:colId xmlns:a16="http://schemas.microsoft.com/office/drawing/2014/main" val="29943177"/>
                    </a:ext>
                  </a:extLst>
                </a:gridCol>
                <a:gridCol w="532630">
                  <a:extLst>
                    <a:ext uri="{9D8B030D-6E8A-4147-A177-3AD203B41FA5}">
                      <a16:colId xmlns:a16="http://schemas.microsoft.com/office/drawing/2014/main" val="1818994518"/>
                    </a:ext>
                  </a:extLst>
                </a:gridCol>
                <a:gridCol w="598072">
                  <a:extLst>
                    <a:ext uri="{9D8B030D-6E8A-4147-A177-3AD203B41FA5}">
                      <a16:colId xmlns:a16="http://schemas.microsoft.com/office/drawing/2014/main" val="2581751232"/>
                    </a:ext>
                  </a:extLst>
                </a:gridCol>
              </a:tblGrid>
              <a:tr h="1568721"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Велосипеды и </a:t>
                      </a:r>
                    </a:p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мотоциклы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Спички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Печатные издания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Медикаменты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Строительные материалы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Мебель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Табачные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Легковые автомобили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Электротовары и другие бытовые приборы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1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Непродовольственные товары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Одежда и белье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Трикотажные изделия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80000"/>
                        </a:lnSpc>
                      </a:pPr>
                      <a:r>
                        <a:rPr lang="ru-RU" sz="1000" b="0" i="0" u="none" strike="noStrike" kern="1200" dirty="0">
                          <a:solidFill>
                            <a:srgbClr val="83838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Обувь кожаная, текстильная и комбинированная</a:t>
                      </a:r>
                    </a:p>
                  </a:txBody>
                  <a:tcPr marL="9525" marR="9525" marT="9525" marB="0" vert="vert27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382595"/>
                  </a:ext>
                </a:extLst>
              </a:tr>
            </a:tbl>
          </a:graphicData>
        </a:graphic>
      </p:graphicFrame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DF344CD-0C91-61A1-E4B7-2F8DE596DDE5}"/>
              </a:ext>
            </a:extLst>
          </p:cNvPr>
          <p:cNvSpPr/>
          <p:nvPr/>
        </p:nvSpPr>
        <p:spPr>
          <a:xfrm>
            <a:off x="1074008" y="3962113"/>
            <a:ext cx="761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97,78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2BD08ED3-6CF7-86BB-DFF2-01912F056435}"/>
              </a:ext>
            </a:extLst>
          </p:cNvPr>
          <p:cNvSpPr/>
          <p:nvPr/>
        </p:nvSpPr>
        <p:spPr>
          <a:xfrm>
            <a:off x="1792499" y="4026746"/>
            <a:ext cx="2070200" cy="24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Трикотажные изделия</a:t>
            </a:r>
          </a:p>
        </p:txBody>
      </p:sp>
      <p:cxnSp>
        <p:nvCxnSpPr>
          <p:cNvPr id="54" name="Прямая соединительная линия 53">
            <a:extLst>
              <a:ext uri="{FF2B5EF4-FFF2-40B4-BE49-F238E27FC236}">
                <a16:creationId xmlns:a16="http://schemas.microsoft.com/office/drawing/2014/main" id="{4379FC50-5497-6386-4022-C704D863B9CC}"/>
              </a:ext>
            </a:extLst>
          </p:cNvPr>
          <p:cNvCxnSpPr>
            <a:cxnSpLocks/>
          </p:cNvCxnSpPr>
          <p:nvPr/>
        </p:nvCxnSpPr>
        <p:spPr>
          <a:xfrm>
            <a:off x="4178893" y="4146779"/>
            <a:ext cx="7335759" cy="0"/>
          </a:xfrm>
          <a:prstGeom prst="line">
            <a:avLst/>
          </a:prstGeom>
          <a:ln w="12700"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A0603645-39C4-3FC6-E1D4-4B1E51E9F60A}"/>
              </a:ext>
            </a:extLst>
          </p:cNvPr>
          <p:cNvSpPr/>
          <p:nvPr/>
        </p:nvSpPr>
        <p:spPr>
          <a:xfrm>
            <a:off x="1074008" y="4534443"/>
            <a:ext cx="761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95,44</a:t>
            </a:r>
          </a:p>
        </p:txBody>
      </p:sp>
      <p:sp>
        <p:nvSpPr>
          <p:cNvPr id="86" name="Прямоугольник 85">
            <a:extLst>
              <a:ext uri="{FF2B5EF4-FFF2-40B4-BE49-F238E27FC236}">
                <a16:creationId xmlns:a16="http://schemas.microsoft.com/office/drawing/2014/main" id="{075C80AF-B90F-A329-7074-6FF9E20D1108}"/>
              </a:ext>
            </a:extLst>
          </p:cNvPr>
          <p:cNvSpPr/>
          <p:nvPr/>
        </p:nvSpPr>
        <p:spPr>
          <a:xfrm>
            <a:off x="1792500" y="4525210"/>
            <a:ext cx="1784895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>
              <a:lnSpc>
                <a:spcPct val="80000"/>
              </a:lnSpc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Обувь кожаная, текстильная и комбинированная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DF49DC95-159E-A11C-D01D-54611811515A}"/>
              </a:ext>
            </a:extLst>
          </p:cNvPr>
          <p:cNvSpPr/>
          <p:nvPr/>
        </p:nvSpPr>
        <p:spPr>
          <a:xfrm>
            <a:off x="708524" y="2180489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100,53</a:t>
            </a:r>
          </a:p>
        </p:txBody>
      </p:sp>
      <p:sp>
        <p:nvSpPr>
          <p:cNvPr id="87" name="Прямоугольник 86">
            <a:extLst>
              <a:ext uri="{FF2B5EF4-FFF2-40B4-BE49-F238E27FC236}">
                <a16:creationId xmlns:a16="http://schemas.microsoft.com/office/drawing/2014/main" id="{ACCA1062-D591-E8A4-9872-79B5DB3870EC}"/>
              </a:ext>
            </a:extLst>
          </p:cNvPr>
          <p:cNvSpPr/>
          <p:nvPr/>
        </p:nvSpPr>
        <p:spPr>
          <a:xfrm>
            <a:off x="1792499" y="2180489"/>
            <a:ext cx="22212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spc="-20" dirty="0">
                <a:latin typeface="Arial" panose="020B0604020202020204" pitchFamily="34" charset="0"/>
                <a:cs typeface="Arial" panose="020B0604020202020204" pitchFamily="34" charset="0"/>
              </a:rPr>
              <a:t>Непродовольственные товары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8FFC001F-1211-B3C1-66DE-A42644E165CE}"/>
              </a:ext>
            </a:extLst>
          </p:cNvPr>
          <p:cNvSpPr/>
          <p:nvPr/>
        </p:nvSpPr>
        <p:spPr>
          <a:xfrm>
            <a:off x="945769" y="3399016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106,62</a:t>
            </a:r>
          </a:p>
        </p:txBody>
      </p:sp>
      <p:sp>
        <p:nvSpPr>
          <p:cNvPr id="88" name="Прямоугольник 87">
            <a:extLst>
              <a:ext uri="{FF2B5EF4-FFF2-40B4-BE49-F238E27FC236}">
                <a16:creationId xmlns:a16="http://schemas.microsoft.com/office/drawing/2014/main" id="{33944BA2-F2EE-AB0A-C557-E2E8AF3F5F51}"/>
              </a:ext>
            </a:extLst>
          </p:cNvPr>
          <p:cNvSpPr/>
          <p:nvPr/>
        </p:nvSpPr>
        <p:spPr>
          <a:xfrm>
            <a:off x="1792500" y="3445183"/>
            <a:ext cx="158888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spc="-50" dirty="0">
                <a:latin typeface="Arial" panose="020B0604020202020204" pitchFamily="34" charset="0"/>
                <a:cs typeface="Arial" panose="020B0604020202020204" pitchFamily="34" charset="0"/>
              </a:rPr>
              <a:t>Спички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21D6D3B-5675-3E68-FC84-47E53042EB1D}"/>
              </a:ext>
            </a:extLst>
          </p:cNvPr>
          <p:cNvSpPr/>
          <p:nvPr/>
        </p:nvSpPr>
        <p:spPr>
          <a:xfrm>
            <a:off x="945769" y="2835919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107,20</a:t>
            </a: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69E88991-C504-6807-F4E4-1C8F28137C37}"/>
              </a:ext>
            </a:extLst>
          </p:cNvPr>
          <p:cNvSpPr/>
          <p:nvPr/>
        </p:nvSpPr>
        <p:spPr>
          <a:xfrm>
            <a:off x="1792500" y="2882086"/>
            <a:ext cx="178489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Велосипеды и мотоциклы</a:t>
            </a:r>
          </a:p>
        </p:txBody>
      </p:sp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4506625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7109356" y="5850980"/>
            <a:ext cx="200596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4271199" y="5845490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27220446-037F-EA39-3EEE-77A81A2EF5EF}"/>
              </a:ext>
            </a:extLst>
          </p:cNvPr>
          <p:cNvGrpSpPr/>
          <p:nvPr/>
        </p:nvGrpSpPr>
        <p:grpSpPr>
          <a:xfrm>
            <a:off x="6862983" y="5845490"/>
            <a:ext cx="179659" cy="175846"/>
            <a:chOff x="6568932" y="5845490"/>
            <a:chExt cx="179659" cy="175846"/>
          </a:xfrm>
        </p:grpSpPr>
        <p:sp>
          <p:nvSpPr>
            <p:cNvPr id="98" name="Овал 97">
              <a:extLst>
                <a:ext uri="{FF2B5EF4-FFF2-40B4-BE49-F238E27FC236}">
                  <a16:creationId xmlns:a16="http://schemas.microsoft.com/office/drawing/2014/main" id="{35D338B4-0531-EE1B-8949-64908633F6C6}"/>
                </a:ext>
              </a:extLst>
            </p:cNvPr>
            <p:cNvSpPr/>
            <p:nvPr/>
          </p:nvSpPr>
          <p:spPr>
            <a:xfrm>
              <a:off x="6572745" y="5845490"/>
              <a:ext cx="175846" cy="17584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Хорда 96">
              <a:extLst>
                <a:ext uri="{FF2B5EF4-FFF2-40B4-BE49-F238E27FC236}">
                  <a16:creationId xmlns:a16="http://schemas.microsoft.com/office/drawing/2014/main" id="{B5126CCD-FCE7-59E2-AE83-EA79ED8F691C}"/>
                </a:ext>
              </a:extLst>
            </p:cNvPr>
            <p:cNvSpPr/>
            <p:nvPr/>
          </p:nvSpPr>
          <p:spPr>
            <a:xfrm>
              <a:off x="6568932" y="5845490"/>
              <a:ext cx="175846" cy="175846"/>
            </a:xfrm>
            <a:prstGeom prst="chord">
              <a:avLst>
                <a:gd name="adj1" fmla="val 2700000"/>
                <a:gd name="adj2" fmla="val 13888034"/>
              </a:avLst>
            </a:prstGeom>
            <a:solidFill>
              <a:srgbClr val="E368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ИНДЕКСЫ ПОТРЕБИТЕЛЬСКИХ ЦЕН НА ОТДЕЛЬНЫЕ ГРУППЫ</a:t>
            </a:r>
            <a:br>
              <a:rPr lang="ru-RU" dirty="0"/>
            </a:br>
            <a:r>
              <a:rPr lang="ru-RU" dirty="0"/>
              <a:t>НЕПРОДОВОЛЬСТВЕННЫХ ТОВАРОВ</a:t>
            </a:r>
          </a:p>
        </p:txBody>
      </p:sp>
      <p:sp>
        <p:nvSpPr>
          <p:cNvPr id="5" name="Заголовок 17">
            <a:extLst>
              <a:ext uri="{FF2B5EF4-FFF2-40B4-BE49-F238E27FC236}">
                <a16:creationId xmlns:a16="http://schemas.microsoft.com/office/drawing/2014/main" id="{0A085615-A0FC-4AC4-3F61-F12038C01253}"/>
              </a:ext>
            </a:extLst>
          </p:cNvPr>
          <p:cNvSpPr txBox="1">
            <a:spLocks/>
          </p:cNvSpPr>
          <p:nvPr/>
        </p:nvSpPr>
        <p:spPr>
          <a:xfrm>
            <a:off x="599661" y="9897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spc="55" dirty="0">
                <a:solidFill>
                  <a:srgbClr val="282A2E"/>
                </a:solidFill>
                <a:latin typeface="Arial"/>
                <a:cs typeface="Arial"/>
              </a:rPr>
              <a:t>июнь 2024 г. в % к декабрю 2023 г.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03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28D957B2-E58D-143C-5E41-4ECD5FCD2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0333865"/>
              </p:ext>
            </p:extLst>
          </p:nvPr>
        </p:nvGraphicFramePr>
        <p:xfrm>
          <a:off x="465715" y="1004535"/>
          <a:ext cx="11126624" cy="484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3" name="object 29">
            <a:extLst>
              <a:ext uri="{FF2B5EF4-FFF2-40B4-BE49-F238E27FC236}">
                <a16:creationId xmlns:a16="http://schemas.microsoft.com/office/drawing/2014/main" id="{6BD7D5AA-2E77-867E-F0D4-67F72EA21B1A}"/>
              </a:ext>
            </a:extLst>
          </p:cNvPr>
          <p:cNvSpPr txBox="1"/>
          <p:nvPr/>
        </p:nvSpPr>
        <p:spPr>
          <a:xfrm>
            <a:off x="1079700" y="5085106"/>
            <a:ext cx="241552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2023 г. к декабрю 2022 г.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94" name="object 31">
            <a:extLst>
              <a:ext uri="{FF2B5EF4-FFF2-40B4-BE49-F238E27FC236}">
                <a16:creationId xmlns:a16="http://schemas.microsoft.com/office/drawing/2014/main" id="{300C21AF-6E76-2BC6-6353-03FE853260F3}"/>
              </a:ext>
            </a:extLst>
          </p:cNvPr>
          <p:cNvSpPr txBox="1"/>
          <p:nvPr/>
        </p:nvSpPr>
        <p:spPr>
          <a:xfrm>
            <a:off x="4111174" y="5075972"/>
            <a:ext cx="222714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000" dirty="0">
                <a:latin typeface="Arial"/>
                <a:cs typeface="Arial"/>
              </a:rPr>
              <a:t>Июнь 2024 г. к декабрю 2023 г.</a:t>
            </a:r>
          </a:p>
        </p:txBody>
      </p:sp>
      <p:sp>
        <p:nvSpPr>
          <p:cNvPr id="96" name="Овал 95">
            <a:extLst>
              <a:ext uri="{FF2B5EF4-FFF2-40B4-BE49-F238E27FC236}">
                <a16:creationId xmlns:a16="http://schemas.microsoft.com/office/drawing/2014/main" id="{BF8DA694-B078-35BE-D3B1-FECB4BA066B2}"/>
              </a:ext>
            </a:extLst>
          </p:cNvPr>
          <p:cNvSpPr/>
          <p:nvPr/>
        </p:nvSpPr>
        <p:spPr>
          <a:xfrm>
            <a:off x="736718" y="5075972"/>
            <a:ext cx="175846" cy="17584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71A15B9C-0196-AABB-B359-BD805B183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397563"/>
            <a:ext cx="9518374" cy="7596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/>
              <a:t>ИНДЕКС ПОТРЕБИТЕЛЬСКИХ ЦЕН НА ТОПЛИВО МОТОРНОЕ</a:t>
            </a:r>
          </a:p>
        </p:txBody>
      </p:sp>
      <p:sp>
        <p:nvSpPr>
          <p:cNvPr id="7" name="Заголовок 17">
            <a:extLst>
              <a:ext uri="{FF2B5EF4-FFF2-40B4-BE49-F238E27FC236}">
                <a16:creationId xmlns:a16="http://schemas.microsoft.com/office/drawing/2014/main" id="{7ACF9A2A-1609-445E-AF0B-811D0A038993}"/>
              </a:ext>
            </a:extLst>
          </p:cNvPr>
          <p:cNvSpPr txBox="1">
            <a:spLocks/>
          </p:cNvSpPr>
          <p:nvPr/>
        </p:nvSpPr>
        <p:spPr>
          <a:xfrm>
            <a:off x="599661" y="684972"/>
            <a:ext cx="9518374" cy="403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rgbClr val="36319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>
                <a:solidFill>
                  <a:schemeClr val="tx1"/>
                </a:solidFill>
              </a:rPr>
              <a:t>в % к декабрю предыдущего года</a:t>
            </a:r>
          </a:p>
        </p:txBody>
      </p:sp>
    </p:spTree>
    <p:extLst>
      <p:ext uri="{BB962C8B-B14F-4D97-AF65-F5344CB8AC3E}">
        <p14:creationId xmlns:p14="http://schemas.microsoft.com/office/powerpoint/2010/main" val="4172517287"/>
      </p:ext>
    </p:extLst>
  </p:cSld>
  <p:clrMapOvr>
    <a:masterClrMapping/>
  </p:clrMapOvr>
</p:sld>
</file>

<file path=ppt/theme/theme1.xml><?xml version="1.0" encoding="utf-8"?>
<a:theme xmlns:a="http://schemas.openxmlformats.org/drawingml/2006/main" name="Титульны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лайд &quot;Содержание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Слайды &quot;Раздел&quot;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Информационные слайды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Пустой слайд">
  <a:themeElements>
    <a:clrScheme name="Другая 1">
      <a:dk1>
        <a:srgbClr val="282A2E"/>
      </a:dk1>
      <a:lt1>
        <a:srgbClr val="FFFFFF"/>
      </a:lt1>
      <a:dk2>
        <a:srgbClr val="838383"/>
      </a:dk2>
      <a:lt2>
        <a:srgbClr val="BFBFBF"/>
      </a:lt2>
      <a:accent1>
        <a:srgbClr val="363194"/>
      </a:accent1>
      <a:accent2>
        <a:srgbClr val="E36846"/>
      </a:accent2>
      <a:accent3>
        <a:srgbClr val="346FC2"/>
      </a:accent3>
      <a:accent4>
        <a:srgbClr val="46AA98"/>
      </a:accent4>
      <a:accent5>
        <a:srgbClr val="7DBBFC"/>
      </a:accent5>
      <a:accent6>
        <a:srgbClr val="FFA970"/>
      </a:accent6>
      <a:hlink>
        <a:srgbClr val="7DBBFC"/>
      </a:hlink>
      <a:folHlink>
        <a:srgbClr val="83838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3015</TotalTime>
  <Words>1014</Words>
  <Application>Microsoft Office PowerPoint</Application>
  <PresentationFormat>Широкоэкранный</PresentationFormat>
  <Paragraphs>383</Paragraphs>
  <Slides>12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Bold</vt:lpstr>
      <vt:lpstr>Arial Regular</vt:lpstr>
      <vt:lpstr>Calibri</vt:lpstr>
      <vt:lpstr>Титульный слайд</vt:lpstr>
      <vt:lpstr>Слайд "Содержание"</vt:lpstr>
      <vt:lpstr>Слайды "Раздел"</vt:lpstr>
      <vt:lpstr>Информационные слайды</vt:lpstr>
      <vt:lpstr>Пустой слайд</vt:lpstr>
      <vt:lpstr>ИНДЕКСЫ ПОТРЕБИТЕЛЬСКИХ ЦЕН</vt:lpstr>
      <vt:lpstr>Презентация PowerPoint</vt:lpstr>
      <vt:lpstr>ИНДЕКСЫ ПОТРЕБИТЕЛЬСКИХ ЦЕН</vt:lpstr>
      <vt:lpstr>ИНДЕКСЫ ПОТРЕБИТЕЛЬСКИХ ЦЕН</vt:lpstr>
      <vt:lpstr>ИНДЕКСЫ ПОТРЕБИТЕЛЬСКИХ ЦЕН НА ОТДЕЛЬНЫЕ ГРУППЫ ПРОДОВОЛЬСТВЕННЫХ ТОВАРОВ</vt:lpstr>
      <vt:lpstr>СРЕДНИЕ ПОТРЕБИТЕЛЬСКИЕ ЦЕНЫ НА ОТДЕЛЬНЫЕ СОЦИАЛЬНО ЗНАЧИМЫЕ ПРОДОВОЛЬСТВЕННЫЕ ТОВАРЫ*</vt:lpstr>
      <vt:lpstr>ИНДЕКСЫ ПОТРЕБИТЕЛЬСКИХ ЦЕН НА ПЛОДООВОЩНУЮ ПРОДУКЦИЮ</vt:lpstr>
      <vt:lpstr>ИНДЕКСЫ ПОТРЕБИТЕЛЬСКИХ ЦЕН НА ОТДЕЛЬНЫЕ ГРУППЫ НЕПРОДОВОЛЬСТВЕННЫХ ТОВАРОВ</vt:lpstr>
      <vt:lpstr>ИНДЕКС ПОТРЕБИТЕЛЬСКИХ ЦЕН НА ТОПЛИВО МОТОРНОЕ</vt:lpstr>
      <vt:lpstr>СРЕДНИЕ ПОТРЕБИТЕЛЬСКИЕ ЦЕНЫ НА ТОПЛИВО МОТОРНОЕ* </vt:lpstr>
      <vt:lpstr>ИНДЕКСЫ ПОТРЕБИТЕЛЬСКИХ ЦЕН НА ОТДЕЛЬНЫЕ  ВИДЫ УСЛУГ</vt:lpstr>
      <vt:lpstr>СТОИМОСТЬ И СТРУКТУРА УСЛОВНОГО (МИНИМАЛЬНОГО)  НАБОРА ПРОДУКТОВ ПИТАНИЯ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Токарева Екатерина Дмитриевна</dc:creator>
  <cp:lastModifiedBy>Ким Ирина Чухиевна</cp:lastModifiedBy>
  <cp:revision>144</cp:revision>
  <dcterms:created xsi:type="dcterms:W3CDTF">2023-12-06T11:24:07Z</dcterms:created>
  <dcterms:modified xsi:type="dcterms:W3CDTF">2024-07-14T21:41:43Z</dcterms:modified>
</cp:coreProperties>
</file>